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IBM Plex Sans"/>
      <p:regular r:id="rId27"/>
      <p:bold r:id="rId28"/>
      <p:italic r:id="rId29"/>
      <p:boldItalic r:id="rId30"/>
    </p:embeddedFont>
    <p:embeddedFont>
      <p:font typeface="IBM Plex Sans Medium"/>
      <p:regular r:id="rId31"/>
      <p:bold r:id="rId32"/>
      <p:italic r:id="rId33"/>
      <p:boldItalic r:id="rId34"/>
    </p:embeddedFont>
    <p:embeddedFont>
      <p:font typeface="Gill Sans"/>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IBMPlexSans-bold.fntdata"/><Relationship Id="rId27" Type="http://schemas.openxmlformats.org/officeDocument/2006/relationships/font" Target="fonts/IBMPlexSans-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BMPlexSans-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BMPlexSansMedium-regular.fntdata"/><Relationship Id="rId30" Type="http://schemas.openxmlformats.org/officeDocument/2006/relationships/font" Target="fonts/IBMPlexSans-boldItalic.fntdata"/><Relationship Id="rId11" Type="http://schemas.openxmlformats.org/officeDocument/2006/relationships/slide" Target="slides/slide5.xml"/><Relationship Id="rId33" Type="http://schemas.openxmlformats.org/officeDocument/2006/relationships/font" Target="fonts/IBMPlexSansMedium-italic.fntdata"/><Relationship Id="rId10" Type="http://schemas.openxmlformats.org/officeDocument/2006/relationships/slide" Target="slides/slide4.xml"/><Relationship Id="rId32" Type="http://schemas.openxmlformats.org/officeDocument/2006/relationships/font" Target="fonts/IBMPlexSansMedium-bold.fntdata"/><Relationship Id="rId13" Type="http://schemas.openxmlformats.org/officeDocument/2006/relationships/slide" Target="slides/slide7.xml"/><Relationship Id="rId35" Type="http://schemas.openxmlformats.org/officeDocument/2006/relationships/font" Target="fonts/GillSans-regular.fntdata"/><Relationship Id="rId12" Type="http://schemas.openxmlformats.org/officeDocument/2006/relationships/slide" Target="slides/slide6.xml"/><Relationship Id="rId34" Type="http://schemas.openxmlformats.org/officeDocument/2006/relationships/font" Target="fonts/IBMPlexSansMedium-bold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GillSans-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06d8fb8e9_1_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706d8fb8e9_1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706d8fb8e9_1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706d8fb8e9_1_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200"/>
              <a:t>z/OS MF REST API Services</a:t>
            </a:r>
            <a:endParaRPr/>
          </a:p>
          <a:p>
            <a:pPr indent="-171450" lvl="0" marL="171450" rtl="0" algn="l">
              <a:spcBef>
                <a:spcPts val="0"/>
              </a:spcBef>
              <a:spcAft>
                <a:spcPts val="0"/>
              </a:spcAft>
              <a:buClr>
                <a:schemeClr val="dk1"/>
              </a:buClr>
              <a:buSzPts val="1200"/>
              <a:buFont typeface="Arial"/>
              <a:buChar char="•"/>
            </a:pPr>
            <a:r>
              <a:rPr lang="en-US" sz="1200"/>
              <a:t>Application Linking Manager interface</a:t>
            </a:r>
            <a:endParaRPr/>
          </a:p>
          <a:p>
            <a:pPr indent="-171450" lvl="0" marL="171450" rtl="0" algn="l">
              <a:spcBef>
                <a:spcPts val="0"/>
              </a:spcBef>
              <a:spcAft>
                <a:spcPts val="0"/>
              </a:spcAft>
              <a:buClr>
                <a:schemeClr val="dk1"/>
              </a:buClr>
              <a:buSzPts val="1200"/>
              <a:buFont typeface="Arial"/>
              <a:buChar char="•"/>
            </a:pPr>
            <a:r>
              <a:rPr lang="en-US" sz="1200"/>
              <a:t>Application server routing</a:t>
            </a:r>
            <a:endParaRPr/>
          </a:p>
          <a:p>
            <a:pPr indent="-171450" lvl="0" marL="171450" rtl="0" algn="l">
              <a:spcBef>
                <a:spcPts val="0"/>
              </a:spcBef>
              <a:spcAft>
                <a:spcPts val="0"/>
              </a:spcAft>
              <a:buClr>
                <a:schemeClr val="dk1"/>
              </a:buClr>
              <a:buSzPts val="1200"/>
              <a:buFont typeface="Arial"/>
              <a:buChar char="•"/>
            </a:pPr>
            <a:r>
              <a:rPr lang="en-US" sz="1200"/>
              <a:t>Clipboard (saving data to be passed from App to App)</a:t>
            </a:r>
            <a:endParaRPr/>
          </a:p>
          <a:p>
            <a:pPr indent="-171450" lvl="0" marL="171450" rtl="0" algn="l">
              <a:spcBef>
                <a:spcPts val="0"/>
              </a:spcBef>
              <a:spcAft>
                <a:spcPts val="0"/>
              </a:spcAft>
              <a:buClr>
                <a:schemeClr val="dk1"/>
              </a:buClr>
              <a:buSzPts val="1200"/>
              <a:buFont typeface="Arial"/>
              <a:buChar char="•"/>
            </a:pPr>
            <a:r>
              <a:rPr lang="en-US" sz="1200"/>
              <a:t>Cloud Provisioning </a:t>
            </a:r>
            <a:br>
              <a:rPr lang="en-US" sz="1200"/>
            </a:br>
            <a:r>
              <a:rPr lang="en-US" sz="1200"/>
              <a:t>(CICS, IMS, WAS, …)</a:t>
            </a:r>
            <a:endParaRPr/>
          </a:p>
          <a:p>
            <a:pPr indent="-171450" lvl="0" marL="171450" rtl="0" algn="l">
              <a:spcBef>
                <a:spcPts val="0"/>
              </a:spcBef>
              <a:spcAft>
                <a:spcPts val="0"/>
              </a:spcAft>
              <a:buClr>
                <a:schemeClr val="dk1"/>
              </a:buClr>
              <a:buSzPts val="1200"/>
              <a:buFont typeface="Arial"/>
              <a:buChar char="•"/>
            </a:pPr>
            <a:r>
              <a:rPr lang="en-US" sz="1200"/>
              <a:t>Console Services</a:t>
            </a:r>
            <a:endParaRPr/>
          </a:p>
          <a:p>
            <a:pPr indent="-171450" lvl="0" marL="171450" rtl="0" algn="l">
              <a:spcBef>
                <a:spcPts val="0"/>
              </a:spcBef>
              <a:spcAft>
                <a:spcPts val="0"/>
              </a:spcAft>
              <a:buClr>
                <a:schemeClr val="dk1"/>
              </a:buClr>
              <a:buSzPts val="1200"/>
              <a:buFont typeface="Arial"/>
              <a:buChar char="•"/>
            </a:pPr>
            <a:r>
              <a:rPr lang="en-US" sz="1200"/>
              <a:t>Data persistence</a:t>
            </a:r>
            <a:endParaRPr/>
          </a:p>
          <a:p>
            <a:pPr indent="-171450" lvl="0" marL="171450" rtl="0" algn="l">
              <a:spcBef>
                <a:spcPts val="0"/>
              </a:spcBef>
              <a:spcAft>
                <a:spcPts val="0"/>
              </a:spcAft>
              <a:buClr>
                <a:schemeClr val="dk1"/>
              </a:buClr>
              <a:buSzPts val="1200"/>
              <a:buFont typeface="Arial"/>
              <a:buChar char="•"/>
            </a:pPr>
            <a:r>
              <a:rPr lang="en-US" sz="1200"/>
              <a:t>Data Set and file REST interface</a:t>
            </a:r>
            <a:endParaRPr/>
          </a:p>
          <a:p>
            <a:pPr indent="-171450" lvl="0" marL="171450" rtl="0" algn="l">
              <a:spcBef>
                <a:spcPts val="0"/>
              </a:spcBef>
              <a:spcAft>
                <a:spcPts val="0"/>
              </a:spcAft>
              <a:buClr>
                <a:schemeClr val="dk1"/>
              </a:buClr>
              <a:buSzPts val="1200"/>
              <a:buFont typeface="Arial"/>
              <a:buChar char="•"/>
            </a:pPr>
            <a:r>
              <a:rPr lang="en-US" sz="1200"/>
              <a:t>Development Services </a:t>
            </a:r>
            <a:endParaRPr/>
          </a:p>
          <a:p>
            <a:pPr indent="-171450" lvl="0" marL="171450" rtl="0" algn="l">
              <a:spcBef>
                <a:spcPts val="0"/>
              </a:spcBef>
              <a:spcAft>
                <a:spcPts val="0"/>
              </a:spcAft>
              <a:buClr>
                <a:schemeClr val="dk1"/>
              </a:buClr>
              <a:buSzPts val="1200"/>
              <a:buFont typeface="Arial"/>
              <a:buChar char="•"/>
            </a:pPr>
            <a:r>
              <a:rPr lang="en-US" sz="1200"/>
              <a:t>Information retrieval</a:t>
            </a:r>
            <a:endParaRPr/>
          </a:p>
          <a:p>
            <a:pPr indent="-171450" lvl="0" marL="171450" rtl="0" algn="l">
              <a:spcBef>
                <a:spcPts val="0"/>
              </a:spcBef>
              <a:spcAft>
                <a:spcPts val="0"/>
              </a:spcAft>
              <a:buClr>
                <a:schemeClr val="dk1"/>
              </a:buClr>
              <a:buSzPts val="1200"/>
              <a:buFont typeface="Arial"/>
              <a:buChar char="•"/>
            </a:pPr>
            <a:r>
              <a:rPr lang="en-US" sz="1200"/>
              <a:t>Job Management </a:t>
            </a:r>
            <a:endParaRPr/>
          </a:p>
          <a:p>
            <a:pPr indent="-171450" lvl="0" marL="171450" rtl="0" algn="l">
              <a:spcBef>
                <a:spcPts val="0"/>
              </a:spcBef>
              <a:spcAft>
                <a:spcPts val="0"/>
              </a:spcAft>
              <a:buClr>
                <a:schemeClr val="dk1"/>
              </a:buClr>
              <a:buSzPts val="1200"/>
              <a:buFont typeface="Arial"/>
              <a:buChar char="•"/>
            </a:pPr>
            <a:r>
              <a:rPr lang="en-US" sz="1200"/>
              <a:t>Multisystem routing</a:t>
            </a:r>
            <a:endParaRPr/>
          </a:p>
          <a:p>
            <a:pPr indent="-171450" lvl="0" marL="171450" rtl="0" algn="l">
              <a:spcBef>
                <a:spcPts val="0"/>
              </a:spcBef>
              <a:spcAft>
                <a:spcPts val="0"/>
              </a:spcAft>
              <a:buClr>
                <a:schemeClr val="dk1"/>
              </a:buClr>
              <a:buSzPts val="1200"/>
              <a:buFont typeface="Arial"/>
              <a:buChar char="•"/>
            </a:pPr>
            <a:r>
              <a:rPr lang="en-US" sz="1200"/>
              <a:t>Notification (e-mail, SMS, …)</a:t>
            </a:r>
            <a:endParaRPr/>
          </a:p>
          <a:p>
            <a:pPr indent="-171450" lvl="0" marL="171450" rtl="0" algn="l">
              <a:spcBef>
                <a:spcPts val="0"/>
              </a:spcBef>
              <a:spcAft>
                <a:spcPts val="0"/>
              </a:spcAft>
              <a:buClr>
                <a:schemeClr val="dk1"/>
              </a:buClr>
              <a:buSzPts val="1200"/>
              <a:buFont typeface="Arial"/>
              <a:buChar char="•"/>
            </a:pPr>
            <a:r>
              <a:rPr lang="en-US" sz="1200"/>
              <a:t>Software management</a:t>
            </a:r>
            <a:endParaRPr/>
          </a:p>
          <a:p>
            <a:pPr indent="-171450" lvl="0" marL="171450" rtl="0" algn="l">
              <a:spcBef>
                <a:spcPts val="0"/>
              </a:spcBef>
              <a:spcAft>
                <a:spcPts val="0"/>
              </a:spcAft>
              <a:buClr>
                <a:schemeClr val="dk1"/>
              </a:buClr>
              <a:buSzPts val="1200"/>
              <a:buFont typeface="Arial"/>
              <a:buChar char="•"/>
            </a:pPr>
            <a:r>
              <a:rPr lang="en-US" sz="1200"/>
              <a:t>System Variable Services</a:t>
            </a:r>
            <a:endParaRPr/>
          </a:p>
          <a:p>
            <a:pPr indent="-171450" lvl="0" marL="171450" rtl="0" algn="l">
              <a:spcBef>
                <a:spcPts val="0"/>
              </a:spcBef>
              <a:spcAft>
                <a:spcPts val="0"/>
              </a:spcAft>
              <a:buClr>
                <a:schemeClr val="dk1"/>
              </a:buClr>
              <a:buSzPts val="1200"/>
              <a:buFont typeface="Arial"/>
              <a:buChar char="•"/>
            </a:pPr>
            <a:r>
              <a:rPr lang="en-US" sz="1200"/>
              <a:t>Topology services</a:t>
            </a:r>
            <a:endParaRPr/>
          </a:p>
          <a:p>
            <a:pPr indent="-171450" lvl="0" marL="171450" rtl="0" algn="l">
              <a:spcBef>
                <a:spcPts val="0"/>
              </a:spcBef>
              <a:spcAft>
                <a:spcPts val="0"/>
              </a:spcAft>
              <a:buClr>
                <a:schemeClr val="dk1"/>
              </a:buClr>
              <a:buSzPts val="1200"/>
              <a:buFont typeface="Arial"/>
              <a:buChar char="•"/>
            </a:pPr>
            <a:r>
              <a:rPr lang="en-US" sz="1200"/>
              <a:t>TSO/E address space</a:t>
            </a:r>
            <a:endParaRPr/>
          </a:p>
          <a:p>
            <a:pPr indent="-171450" lvl="0" marL="171450" rtl="0" algn="l">
              <a:spcBef>
                <a:spcPts val="0"/>
              </a:spcBef>
              <a:spcAft>
                <a:spcPts val="0"/>
              </a:spcAft>
              <a:buClr>
                <a:schemeClr val="dk1"/>
              </a:buClr>
              <a:buSzPts val="1200"/>
              <a:buFont typeface="Arial"/>
              <a:buChar char="•"/>
            </a:pPr>
            <a:r>
              <a:rPr lang="en-US" sz="1200"/>
              <a:t>WLM Resource Pooling</a:t>
            </a:r>
            <a:endParaRPr/>
          </a:p>
          <a:p>
            <a:pPr indent="-171450" lvl="0" marL="171450" rtl="0" algn="l">
              <a:spcBef>
                <a:spcPts val="0"/>
              </a:spcBef>
              <a:spcAft>
                <a:spcPts val="0"/>
              </a:spcAft>
              <a:buClr>
                <a:schemeClr val="dk1"/>
              </a:buClr>
              <a:buSzPts val="1200"/>
              <a:buFont typeface="Arial"/>
              <a:buChar char="•"/>
            </a:pPr>
            <a:r>
              <a:rPr lang="en-US" sz="1200"/>
              <a:t>Workflow </a:t>
            </a:r>
            <a:endParaRPr/>
          </a:p>
          <a:p>
            <a:pPr indent="0" lvl="0" marL="0" rtl="0" algn="l">
              <a:spcBef>
                <a:spcPts val="0"/>
              </a:spcBef>
              <a:spcAft>
                <a:spcPts val="0"/>
              </a:spcAft>
              <a:buNone/>
            </a:pPr>
            <a:r>
              <a:t/>
            </a:r>
            <a:endParaRPr/>
          </a:p>
        </p:txBody>
      </p:sp>
      <p:sp>
        <p:nvSpPr>
          <p:cNvPr id="360" name="Google Shape;360;g706d8fb8e9_1_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706d8fb8e9_1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706d8fb8e9_1_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b="1" lang="en-US">
                <a:latin typeface="IBM Plex Sans"/>
                <a:ea typeface="IBM Plex Sans"/>
                <a:cs typeface="IBM Plex Sans"/>
                <a:sym typeface="IBM Plex Sans"/>
              </a:rPr>
              <a:t>JES Explorer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Browse jobs by filter.  </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User, name, status, type, return / abend code</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Expand job to show file and step names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View job files to show content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Actions:  Cancel,  Purge,  Hold,  Release</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If job is active file contents auto refresh </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View system log  </a:t>
            </a:r>
            <a:endParaRPr/>
          </a:p>
          <a:p>
            <a:pPr indent="-95250" lvl="0" marL="171450" rtl="0" algn="l">
              <a:spcBef>
                <a:spcPts val="0"/>
              </a:spcBef>
              <a:spcAft>
                <a:spcPts val="0"/>
              </a:spcAft>
              <a:buClr>
                <a:schemeClr val="dk1"/>
              </a:buClr>
              <a:buSzPts val="1200"/>
              <a:buFont typeface="Arial"/>
              <a:buNone/>
            </a:pPr>
            <a:r>
              <a:t/>
            </a:r>
            <a:endParaRPr>
              <a:latin typeface="IBM Plex Sans"/>
              <a:ea typeface="IBM Plex Sans"/>
              <a:cs typeface="IBM Plex Sans"/>
              <a:sym typeface="IBM Plex Sans"/>
            </a:endParaRPr>
          </a:p>
          <a:p>
            <a:pPr indent="0" lvl="0" marL="0" rtl="0" algn="l">
              <a:spcBef>
                <a:spcPts val="0"/>
              </a:spcBef>
              <a:spcAft>
                <a:spcPts val="0"/>
              </a:spcAft>
              <a:buClr>
                <a:schemeClr val="dk1"/>
              </a:buClr>
              <a:buSzPts val="1200"/>
              <a:buFont typeface="Arial"/>
              <a:buNone/>
            </a:pPr>
            <a:r>
              <a:rPr b="1" lang="en-US">
                <a:latin typeface="IBM Plex Sans"/>
                <a:ea typeface="IBM Plex Sans"/>
                <a:cs typeface="IBM Plex Sans"/>
                <a:sym typeface="IBM Plex Sans"/>
              </a:rPr>
              <a:t>MVS Explorer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Browse MVS files status using mask</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Allocate and Allocate Like PDS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Create PDS Member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Delete PDS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Delete Member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Migrate Data Set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Recall Data Set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Submit as Job PDS member and sequential data sets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View Data Set Member or sequential data set content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Edit PDS Member or sequential PDS file content: Render content for JCL and REXX</a:t>
            </a:r>
            <a:endParaRPr b="1">
              <a:latin typeface="IBM Plex Sans"/>
              <a:ea typeface="IBM Plex Sans"/>
              <a:cs typeface="IBM Plex Sans"/>
              <a:sym typeface="IBM Plex Sans"/>
            </a:endParaRPr>
          </a:p>
          <a:p>
            <a:pPr indent="-95250" lvl="0" marL="171450" rtl="0" algn="l">
              <a:spcBef>
                <a:spcPts val="0"/>
              </a:spcBef>
              <a:spcAft>
                <a:spcPts val="0"/>
              </a:spcAft>
              <a:buClr>
                <a:schemeClr val="dk1"/>
              </a:buClr>
              <a:buSzPts val="1200"/>
              <a:buFont typeface="Arial"/>
              <a:buNone/>
            </a:pPr>
            <a:r>
              <a:t/>
            </a:r>
            <a:endParaRPr>
              <a:latin typeface="IBM Plex Sans"/>
              <a:ea typeface="IBM Plex Sans"/>
              <a:cs typeface="IBM Plex Sans"/>
              <a:sym typeface="IBM Plex Sans"/>
            </a:endParaRPr>
          </a:p>
          <a:p>
            <a:pPr indent="0" lvl="0" marL="0" rtl="0" algn="l">
              <a:spcBef>
                <a:spcPts val="0"/>
              </a:spcBef>
              <a:spcAft>
                <a:spcPts val="0"/>
              </a:spcAft>
              <a:buClr>
                <a:schemeClr val="dk1"/>
              </a:buClr>
              <a:buSzPts val="1200"/>
              <a:buFont typeface="Arial"/>
              <a:buNone/>
            </a:pPr>
            <a:r>
              <a:rPr b="1" lang="en-US">
                <a:latin typeface="IBM Plex Sans"/>
                <a:ea typeface="IBM Plex Sans"/>
                <a:cs typeface="IBM Plex Sans"/>
                <a:sym typeface="IBM Plex Sans"/>
              </a:rPr>
              <a:t>USS Explorer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Browse USS Folders and Files in navigator with filter</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Create Folders and Files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Delete Folders and Files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View file content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Edit file content: Render content for javascript</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Compare two files</a:t>
            </a:r>
            <a:endParaRPr/>
          </a:p>
          <a:p>
            <a:pPr indent="-171450" lvl="0" marL="171450" rtl="0" algn="l">
              <a:spcBef>
                <a:spcPts val="0"/>
              </a:spcBef>
              <a:spcAft>
                <a:spcPts val="0"/>
              </a:spcAft>
              <a:buClr>
                <a:schemeClr val="dk1"/>
              </a:buClr>
              <a:buSzPts val="1200"/>
              <a:buFont typeface="Arial"/>
              <a:buChar char="•"/>
            </a:pPr>
            <a:r>
              <a:rPr lang="en-US">
                <a:latin typeface="IBM Plex Sans"/>
                <a:ea typeface="IBM Plex Sans"/>
                <a:cs typeface="IBM Plex Sans"/>
                <a:sym typeface="IBM Plex Sans"/>
              </a:rPr>
              <a:t>Unix shell</a:t>
            </a:r>
            <a:endParaRPr/>
          </a:p>
          <a:p>
            <a:pPr indent="0" lvl="0" marL="0" rtl="0" algn="l">
              <a:spcBef>
                <a:spcPts val="0"/>
              </a:spcBef>
              <a:spcAft>
                <a:spcPts val="0"/>
              </a:spcAft>
              <a:buClr>
                <a:schemeClr val="dk1"/>
              </a:buClr>
              <a:buSzPts val="1200"/>
              <a:buFont typeface="Arial"/>
              <a:buNone/>
            </a:pPr>
            <a:r>
              <a:t/>
            </a:r>
            <a:endParaRPr>
              <a:latin typeface="IBM Plex Sans"/>
              <a:ea typeface="IBM Plex Sans"/>
              <a:cs typeface="IBM Plex Sans"/>
              <a:sym typeface="IBM Plex Sans"/>
            </a:endParaRPr>
          </a:p>
          <a:p>
            <a:pPr indent="0" lvl="0" marL="0" rtl="0" algn="l">
              <a:spcBef>
                <a:spcPts val="0"/>
              </a:spcBef>
              <a:spcAft>
                <a:spcPts val="0"/>
              </a:spcAft>
              <a:buNone/>
            </a:pPr>
            <a:r>
              <a:t/>
            </a:r>
            <a:endParaRPr/>
          </a:p>
        </p:txBody>
      </p:sp>
      <p:sp>
        <p:nvSpPr>
          <p:cNvPr id="377" name="Google Shape;377;g706d8fb8e9_1_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06d8fb8e9_1_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706d8fb8e9_1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706d8fb8e9_1_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706d8fb8e9_1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706d8fb8e9_1_1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g706d8fb8e9_1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06d8fb8e9_1_1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g706d8fb8e9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706d8fb8e9_1_1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g706d8fb8e9_1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706d8fb8e9_1_1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706d8fb8e9_1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706d8fb8e9_1_2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g706d8fb8e9_1_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 name="Google Shape;9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706d8fb8e9_1_2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706d8fb8e9_1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2dac0ab6a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62dac0ab6a_1_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What this slide will communicate:</a:t>
            </a:r>
            <a:endParaRPr/>
          </a:p>
          <a:p>
            <a:pPr indent="0" lvl="0" marL="0" marR="0" rtl="0" algn="l">
              <a:spcBef>
                <a:spcPts val="0"/>
              </a:spcBef>
              <a:spcAft>
                <a:spcPts val="0"/>
              </a:spcAft>
              <a:buClr>
                <a:schemeClr val="dk1"/>
              </a:buClr>
              <a:buSzPts val="1200"/>
              <a:buFont typeface="Calibri"/>
              <a:buNone/>
            </a:pPr>
            <a:r>
              <a:rPr lang="en-US"/>
              <a:t>Zowe framework</a:t>
            </a:r>
            <a:endParaRPr/>
          </a:p>
          <a:p>
            <a:pPr indent="0" lvl="1" marL="457200" rtl="0" algn="l">
              <a:spcBef>
                <a:spcPts val="0"/>
              </a:spcBef>
              <a:spcAft>
                <a:spcPts val="0"/>
              </a:spcAft>
              <a:buClr>
                <a:schemeClr val="dk1"/>
              </a:buClr>
              <a:buSzPts val="1200"/>
              <a:buFont typeface="Calibri"/>
              <a:buNone/>
            </a:pPr>
            <a:r>
              <a:rPr lang="en-US"/>
              <a:t>What is Zowe?  How do we see the organization and project develop over time?</a:t>
            </a:r>
            <a:endParaRPr/>
          </a:p>
          <a:p>
            <a:pPr indent="0" lvl="1" marL="457200" rtl="0" algn="l">
              <a:spcBef>
                <a:spcPts val="0"/>
              </a:spcBef>
              <a:spcAft>
                <a:spcPts val="0"/>
              </a:spcAft>
              <a:buClr>
                <a:schemeClr val="dk1"/>
              </a:buClr>
              <a:buSzPts val="1200"/>
              <a:buFont typeface="Calibri"/>
              <a:buNone/>
            </a:pPr>
            <a:r>
              <a:rPr lang="en-US"/>
              <a:t>What are the architectural design considerations and standards?</a:t>
            </a:r>
            <a:endParaRPr/>
          </a:p>
          <a:p>
            <a:pPr indent="0" lvl="1" marL="457200" rtl="0" algn="l">
              <a:spcBef>
                <a:spcPts val="0"/>
              </a:spcBef>
              <a:spcAft>
                <a:spcPts val="0"/>
              </a:spcAft>
              <a:buClr>
                <a:schemeClr val="dk1"/>
              </a:buClr>
              <a:buSzPts val="1200"/>
              <a:buFont typeface="Calibri"/>
              <a:buNone/>
            </a:pPr>
            <a:r>
              <a:rPr lang="en-US"/>
              <a:t>What are the initial core technologies/IP?  Show the Stack.   Show a roadmap</a:t>
            </a:r>
            <a:endParaRPr/>
          </a:p>
          <a:p>
            <a:pPr indent="0" lvl="1" marL="457200" rtl="0" algn="l">
              <a:spcBef>
                <a:spcPts val="0"/>
              </a:spcBef>
              <a:spcAft>
                <a:spcPts val="0"/>
              </a:spcAft>
              <a:buClr>
                <a:schemeClr val="dk1"/>
              </a:buClr>
              <a:buSzPts val="1200"/>
              <a:buFont typeface="Calibri"/>
              <a:buNone/>
            </a:pPr>
            <a:r>
              <a:rPr lang="en-US"/>
              <a:t>What is each founding member bringing to the table?</a:t>
            </a:r>
            <a:endParaRPr/>
          </a:p>
          <a:p>
            <a:pPr indent="0" lvl="0" marL="7936" rtl="0" algn="l">
              <a:spcBef>
                <a:spcPts val="0"/>
              </a:spcBef>
              <a:spcAft>
                <a:spcPts val="0"/>
              </a:spcAft>
              <a:buClr>
                <a:schemeClr val="dk1"/>
              </a:buClr>
              <a:buSzPts val="1200"/>
              <a:buFont typeface="Calibri"/>
              <a:buNone/>
            </a:pPr>
            <a:r>
              <a:rPr lang="en-US"/>
              <a:t>What is the take-away from this slide?</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lang="en-US"/>
              <a:t>The initial contributors IBM, CA, and Rocket as the initial contributors members are committed to investing/extending core technologies and standards to move this project forward.  We also are committed to aligning our future product portfolio development for the mainframe to adopt this open framework.  The Zowe framework offers industry standard REST APIs, API Mediation Layer, an extensible command line interface and an extensible Web-based UI framework and motif.</a:t>
            </a:r>
            <a:endParaRPr/>
          </a:p>
          <a:p>
            <a:pPr indent="0" lvl="0" marL="0" marR="0" rtl="0" algn="l">
              <a:spcBef>
                <a:spcPts val="0"/>
              </a:spcBef>
              <a:spcAft>
                <a:spcPts val="0"/>
              </a:spcAft>
              <a:buClr>
                <a:schemeClr val="dk1"/>
              </a:buClr>
              <a:buSzPts val="1200"/>
              <a:buFont typeface="Calibri"/>
              <a:buNone/>
            </a:pPr>
            <a:r>
              <a:t/>
            </a:r>
            <a:endParaRPr/>
          </a:p>
        </p:txBody>
      </p:sp>
      <p:sp>
        <p:nvSpPr>
          <p:cNvPr id="103" name="Google Shape;103;g62dac0ab6a_1_0: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06d8fb8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06d8fb8e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g706d8fb8e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2dac0ab6a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2dac0ab6a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62dac0ab6a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2dac0ab6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g62dac0ab6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62dac0ab6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62dac0ab6a_0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2dac0ab6a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23" name="Google Shape;323;g62dac0ab6a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06d8fb8e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06d8fb8e9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706d8fb8e9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 name="Google Shape;15;p2"/>
          <p:cNvSpPr txBox="1"/>
          <p:nvPr>
            <p:ph type="ctrTitle"/>
          </p:nvPr>
        </p:nvSpPr>
        <p:spPr>
          <a:xfrm>
            <a:off x="4553843" y="1643174"/>
            <a:ext cx="4185557" cy="13168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200"/>
              <a:buFont typeface="Gill Sans"/>
              <a:buNone/>
              <a:defRPr sz="4200">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4571984" y="3005360"/>
            <a:ext cx="4185557" cy="605064"/>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FFFFFF"/>
              </a:buClr>
              <a:buSzPts val="1800"/>
              <a:buNone/>
              <a:defRPr i="1" sz="1800">
                <a:solidFill>
                  <a:srgbClr val="FFFFFF"/>
                </a:solidFill>
                <a:latin typeface="Gill Sans"/>
                <a:ea typeface="Gill Sans"/>
                <a:cs typeface="Gill Sans"/>
                <a:sym typeface="Gill Sans"/>
              </a:defRPr>
            </a:lvl1pPr>
            <a:lvl2pPr lvl="1" algn="ctr">
              <a:spcBef>
                <a:spcPts val="360"/>
              </a:spcBef>
              <a:spcAft>
                <a:spcPts val="0"/>
              </a:spcAft>
              <a:buClr>
                <a:srgbClr val="888888"/>
              </a:buClr>
              <a:buSzPts val="18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30"/>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81" name="Shape 81"/>
        <p:cNvGrpSpPr/>
        <p:nvPr/>
      </p:nvGrpSpPr>
      <p:grpSpPr>
        <a:xfrm>
          <a:off x="0" y="0"/>
          <a:ext cx="0" cy="0"/>
          <a:chOff x="0" y="0"/>
          <a:chExt cx="0" cy="0"/>
        </a:xfrm>
      </p:grpSpPr>
      <p:pic>
        <p:nvPicPr>
          <p:cNvPr id="82" name="Google Shape;82;p12"/>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83" name="Google Shape;83;p1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4" name="Google Shape;84;p1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85" name="Google Shape;85;p1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3" y="159442"/>
            <a:ext cx="7893793" cy="4471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1" name="Google Shape;21;p3"/>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22" name="Google Shape;22;p3"/>
          <p:cNvSpPr txBox="1"/>
          <p:nvPr>
            <p:ph idx="1" type="body"/>
          </p:nvPr>
        </p:nvSpPr>
        <p:spPr>
          <a:xfrm>
            <a:off x="317500" y="943429"/>
            <a:ext cx="8369300" cy="3143194"/>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 name="Google Shape;23;p3"/>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25" name="Google Shape;25;p3"/>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26" name="Shape 26"/>
        <p:cNvGrpSpPr/>
        <p:nvPr/>
      </p:nvGrpSpPr>
      <p:grpSpPr>
        <a:xfrm>
          <a:off x="0" y="0"/>
          <a:ext cx="0" cy="0"/>
          <a:chOff x="0" y="0"/>
          <a:chExt cx="0" cy="0"/>
        </a:xfrm>
      </p:grpSpPr>
      <p:sp>
        <p:nvSpPr>
          <p:cNvPr id="27" name="Google Shape;27;p4"/>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28" name="Google Shape;28;p4"/>
          <p:cNvSpPr txBox="1"/>
          <p:nvPr>
            <p:ph type="title"/>
          </p:nvPr>
        </p:nvSpPr>
        <p:spPr>
          <a:xfrm>
            <a:off x="333993" y="159442"/>
            <a:ext cx="7893793" cy="44716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9" name="Google Shape;29;p4"/>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0" name="Google Shape;30;p4"/>
          <p:cNvSpPr txBox="1"/>
          <p:nvPr>
            <p:ph idx="1" type="body"/>
          </p:nvPr>
        </p:nvSpPr>
        <p:spPr>
          <a:xfrm>
            <a:off x="317500" y="943429"/>
            <a:ext cx="8369300" cy="700314"/>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4"/>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2" name="Google Shape;32;p4"/>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3" name="Google Shape;33;p4"/>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4" name="Google Shape;34;p4"/>
          <p:cNvSpPr/>
          <p:nvPr>
            <p:ph idx="2" type="pic"/>
          </p:nvPr>
        </p:nvSpPr>
        <p:spPr>
          <a:xfrm>
            <a:off x="645366" y="2053362"/>
            <a:ext cx="1982787" cy="1984375"/>
          </a:xfrm>
          <a:prstGeom prst="ellipse">
            <a:avLst/>
          </a:prstGeom>
          <a:noFill/>
          <a:ln>
            <a:noFill/>
          </a:ln>
        </p:spPr>
        <p:txBody>
          <a:bodyPr anchorCtr="0" anchor="t" bIns="45700" lIns="91425" spcFirstLastPara="1" rIns="91425" wrap="square" tIns="45700">
            <a:noAutofit/>
          </a:bodyPr>
          <a:lstStyle>
            <a:lvl1pPr lvl="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 name="Google Shape;35;p4"/>
          <p:cNvSpPr/>
          <p:nvPr>
            <p:ph idx="3" type="pic"/>
          </p:nvPr>
        </p:nvSpPr>
        <p:spPr>
          <a:xfrm>
            <a:off x="3580606" y="2056430"/>
            <a:ext cx="1982787" cy="1984375"/>
          </a:xfrm>
          <a:prstGeom prst="ellipse">
            <a:avLst/>
          </a:prstGeom>
          <a:noFill/>
          <a:ln>
            <a:noFill/>
          </a:ln>
        </p:spPr>
        <p:txBody>
          <a:bodyPr anchorCtr="0" anchor="t" bIns="45700" lIns="91425" spcFirstLastPara="1" rIns="91425" wrap="square" tIns="45700">
            <a:noAutofit/>
          </a:bodyPr>
          <a:lstStyle>
            <a:lvl1pPr lvl="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4"/>
          <p:cNvSpPr/>
          <p:nvPr>
            <p:ph idx="4" type="pic"/>
          </p:nvPr>
        </p:nvSpPr>
        <p:spPr>
          <a:xfrm>
            <a:off x="6515847" y="2052907"/>
            <a:ext cx="1982787" cy="1984375"/>
          </a:xfrm>
          <a:prstGeom prst="ellipse">
            <a:avLst/>
          </a:prstGeom>
          <a:noFill/>
          <a:ln>
            <a:noFill/>
          </a:ln>
        </p:spPr>
        <p:txBody>
          <a:bodyPr anchorCtr="0" anchor="t" bIns="45700" lIns="91425" spcFirstLastPara="1" rIns="91425" wrap="square" tIns="45700">
            <a:noAutofit/>
          </a:bodyPr>
          <a:lstStyle>
            <a:lvl1pPr lvl="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0" l="10532" r="0" t="0"/>
          <a:stretch/>
        </p:blipFill>
        <p:spPr>
          <a:xfrm>
            <a:off x="-1" y="0"/>
            <a:ext cx="8180917" cy="5143500"/>
          </a:xfrm>
          <a:prstGeom prst="rect">
            <a:avLst/>
          </a:prstGeom>
          <a:noFill/>
          <a:ln>
            <a:noFill/>
          </a:ln>
        </p:spPr>
      </p:pic>
      <p:sp>
        <p:nvSpPr>
          <p:cNvPr id="39" name="Google Shape;39;p5"/>
          <p:cNvSpPr txBox="1"/>
          <p:nvPr>
            <p:ph type="ctrTitle"/>
          </p:nvPr>
        </p:nvSpPr>
        <p:spPr>
          <a:xfrm>
            <a:off x="4553843" y="1643174"/>
            <a:ext cx="4185557" cy="131683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3664AD"/>
              </a:buClr>
              <a:buSzPts val="4200"/>
              <a:buFont typeface="Gill Sans"/>
              <a:buNone/>
              <a:defRPr sz="4200">
                <a:solidFill>
                  <a:srgbClr val="3664AD"/>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subTitle"/>
          </p:nvPr>
        </p:nvSpPr>
        <p:spPr>
          <a:xfrm>
            <a:off x="4571984" y="3005360"/>
            <a:ext cx="4185557" cy="605064"/>
          </a:xfrm>
          <a:prstGeom prst="rect">
            <a:avLst/>
          </a:prstGeom>
          <a:noFill/>
          <a:ln>
            <a:noFill/>
          </a:ln>
        </p:spPr>
        <p:txBody>
          <a:bodyPr anchorCtr="0" anchor="t" bIns="45700" lIns="91425" spcFirstLastPara="1" rIns="91425" wrap="square" tIns="45700">
            <a:noAutofit/>
          </a:bodyPr>
          <a:lstStyle>
            <a:lvl1pPr lvl="0" algn="l">
              <a:spcBef>
                <a:spcPts val="360"/>
              </a:spcBef>
              <a:spcAft>
                <a:spcPts val="0"/>
              </a:spcAft>
              <a:buClr>
                <a:srgbClr val="7F7F7F"/>
              </a:buClr>
              <a:buSzPts val="1800"/>
              <a:buNone/>
              <a:defRPr i="1" sz="1800">
                <a:solidFill>
                  <a:srgbClr val="7F7F7F"/>
                </a:solidFill>
                <a:latin typeface="Gill Sans"/>
                <a:ea typeface="Gill Sans"/>
                <a:cs typeface="Gill Sans"/>
                <a:sym typeface="Gill Sans"/>
              </a:defRPr>
            </a:lvl1pPr>
            <a:lvl2pPr lvl="1" algn="ctr">
              <a:spcBef>
                <a:spcPts val="360"/>
              </a:spcBef>
              <a:spcAft>
                <a:spcPts val="0"/>
              </a:spcAft>
              <a:buClr>
                <a:srgbClr val="888888"/>
              </a:buClr>
              <a:buSzPts val="18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pic>
        <p:nvPicPr>
          <p:cNvPr id="41" name="Google Shape;41;p5"/>
          <p:cNvPicPr preferRelativeResize="0"/>
          <p:nvPr/>
        </p:nvPicPr>
        <p:blipFill rotWithShape="1">
          <a:blip r:embed="rId3">
            <a:alphaModFix/>
          </a:blip>
          <a:srcRect b="0" l="0" r="0" t="0"/>
          <a:stretch/>
        </p:blipFill>
        <p:spPr>
          <a:xfrm>
            <a:off x="4701446" y="1113330"/>
            <a:ext cx="1401147" cy="42822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s (3 med, 2 small)">
  <p:cSld name="boxes (3 med, 2 small)">
    <p:spTree>
      <p:nvGrpSpPr>
        <p:cNvPr id="42" name="Shape 42"/>
        <p:cNvGrpSpPr/>
        <p:nvPr/>
      </p:nvGrpSpPr>
      <p:grpSpPr>
        <a:xfrm>
          <a:off x="0" y="0"/>
          <a:ext cx="0" cy="0"/>
          <a:chOff x="0" y="0"/>
          <a:chExt cx="0" cy="0"/>
        </a:xfrm>
      </p:grpSpPr>
      <p:sp>
        <p:nvSpPr>
          <p:cNvPr id="43" name="Google Shape;43;p6"/>
          <p:cNvSpPr txBox="1"/>
          <p:nvPr>
            <p:ph idx="1" type="body"/>
          </p:nvPr>
        </p:nvSpPr>
        <p:spPr>
          <a:xfrm>
            <a:off x="4572001" y="2571750"/>
            <a:ext cx="4572000" cy="2571750"/>
          </a:xfrm>
          <a:prstGeom prst="rect">
            <a:avLst/>
          </a:prstGeom>
          <a:solidFill>
            <a:schemeClr val="accent3"/>
          </a:solidFill>
          <a:ln>
            <a:noFill/>
          </a:ln>
        </p:spPr>
        <p:txBody>
          <a:bodyPr anchorCtr="0" anchor="t" bIns="228600" lIns="228600" spcFirstLastPara="1" rIns="228600" wrap="square" tIns="192000">
            <a:noAutofit/>
          </a:bodyPr>
          <a:lstStyle>
            <a:lvl1pPr indent="-317500" lvl="0" marL="457200" algn="l">
              <a:lnSpc>
                <a:spcPct val="90000"/>
              </a:lnSpc>
              <a:spcBef>
                <a:spcPts val="750"/>
              </a:spcBef>
              <a:spcAft>
                <a:spcPts val="0"/>
              </a:spcAft>
              <a:buClr>
                <a:schemeClr val="lt2"/>
              </a:buClr>
              <a:buSzPts val="1400"/>
              <a:buChar char="•"/>
              <a:defRPr sz="1400">
                <a:solidFill>
                  <a:schemeClr val="lt2"/>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6"/>
          <p:cNvSpPr txBox="1"/>
          <p:nvPr>
            <p:ph idx="2" type="body"/>
          </p:nvPr>
        </p:nvSpPr>
        <p:spPr>
          <a:xfrm>
            <a:off x="0" y="2571750"/>
            <a:ext cx="4572000" cy="2571750"/>
          </a:xfrm>
          <a:prstGeom prst="rect">
            <a:avLst/>
          </a:prstGeom>
          <a:solidFill>
            <a:schemeClr val="dk1"/>
          </a:solidFill>
          <a:ln>
            <a:noFill/>
          </a:ln>
        </p:spPr>
        <p:txBody>
          <a:bodyPr anchorCtr="0" anchor="t" bIns="228600" lIns="228600" spcFirstLastPara="1" rIns="228600" wrap="square" tIns="192000">
            <a:noAutofit/>
          </a:bodyPr>
          <a:lstStyle>
            <a:lvl1pPr indent="-317500" lvl="0" marL="457200" algn="l">
              <a:lnSpc>
                <a:spcPct val="90000"/>
              </a:lnSpc>
              <a:spcBef>
                <a:spcPts val="750"/>
              </a:spcBef>
              <a:spcAft>
                <a:spcPts val="0"/>
              </a:spcAft>
              <a:buClr>
                <a:schemeClr val="lt2"/>
              </a:buClr>
              <a:buSzPts val="1400"/>
              <a:buChar char="•"/>
              <a:defRPr sz="1400">
                <a:solidFill>
                  <a:schemeClr val="lt2"/>
                </a:solidFill>
              </a:defRPr>
            </a:lvl1pPr>
            <a:lvl2pPr indent="-342900" lvl="1" marL="914400" algn="l">
              <a:lnSpc>
                <a:spcPct val="90000"/>
              </a:lnSpc>
              <a:spcBef>
                <a:spcPts val="375"/>
              </a:spcBef>
              <a:spcAft>
                <a:spcPts val="0"/>
              </a:spcAft>
              <a:buClr>
                <a:schemeClr val="lt2"/>
              </a:buClr>
              <a:buSzPts val="1800"/>
              <a:buChar char="–"/>
              <a:defRPr>
                <a:solidFill>
                  <a:schemeClr val="lt2"/>
                </a:solidFill>
              </a:defRPr>
            </a:lvl2pPr>
            <a:lvl3pPr indent="-323850" lvl="2" marL="1371600" algn="l">
              <a:lnSpc>
                <a:spcPct val="90000"/>
              </a:lnSpc>
              <a:spcBef>
                <a:spcPts val="375"/>
              </a:spcBef>
              <a:spcAft>
                <a:spcPts val="0"/>
              </a:spcAft>
              <a:buClr>
                <a:schemeClr val="lt2"/>
              </a:buClr>
              <a:buSzPts val="1500"/>
              <a:buChar char="•"/>
              <a:defRPr>
                <a:solidFill>
                  <a:schemeClr val="lt2"/>
                </a:solidFill>
              </a:defRPr>
            </a:lvl3pPr>
            <a:lvl4pPr indent="-314325" lvl="3" marL="1828800" algn="l">
              <a:lnSpc>
                <a:spcPct val="90000"/>
              </a:lnSpc>
              <a:spcBef>
                <a:spcPts val="375"/>
              </a:spcBef>
              <a:spcAft>
                <a:spcPts val="0"/>
              </a:spcAft>
              <a:buClr>
                <a:schemeClr val="lt2"/>
              </a:buClr>
              <a:buSzPts val="1350"/>
              <a:buChar char="–"/>
              <a:defRPr>
                <a:solidFill>
                  <a:schemeClr val="lt2"/>
                </a:solidFill>
              </a:defRPr>
            </a:lvl4pPr>
            <a:lvl5pPr indent="-314325" lvl="4" marL="2286000" algn="l">
              <a:lnSpc>
                <a:spcPct val="90000"/>
              </a:lnSpc>
              <a:spcBef>
                <a:spcPts val="375"/>
              </a:spcBef>
              <a:spcAft>
                <a:spcPts val="0"/>
              </a:spcAft>
              <a:buClr>
                <a:schemeClr val="lt2"/>
              </a:buClr>
              <a:buSzPts val="1350"/>
              <a:buChar char="»"/>
              <a:defRPr>
                <a:solidFill>
                  <a:schemeClr val="lt2"/>
                </a:solidFill>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900" u="none" cap="none" strike="noStrike">
                <a:solidFill>
                  <a:schemeClr val="lt2"/>
                </a:solidFill>
                <a:latin typeface="Calibri"/>
                <a:ea typeface="Calibri"/>
                <a:cs typeface="Calibri"/>
                <a:sym typeface="Calibri"/>
              </a:defRPr>
            </a:lvl1pPr>
            <a:lvl2pPr indent="0" lvl="1" marL="0" algn="r">
              <a:spcBef>
                <a:spcPts val="0"/>
              </a:spcBef>
              <a:buNone/>
              <a:defRPr b="0" i="0" sz="900" u="none" cap="none" strike="noStrike">
                <a:solidFill>
                  <a:schemeClr val="lt2"/>
                </a:solidFill>
                <a:latin typeface="Calibri"/>
                <a:ea typeface="Calibri"/>
                <a:cs typeface="Calibri"/>
                <a:sym typeface="Calibri"/>
              </a:defRPr>
            </a:lvl2pPr>
            <a:lvl3pPr indent="0" lvl="2" marL="0" algn="r">
              <a:spcBef>
                <a:spcPts val="0"/>
              </a:spcBef>
              <a:buNone/>
              <a:defRPr b="0" i="0" sz="900" u="none" cap="none" strike="noStrike">
                <a:solidFill>
                  <a:schemeClr val="lt2"/>
                </a:solidFill>
                <a:latin typeface="Calibri"/>
                <a:ea typeface="Calibri"/>
                <a:cs typeface="Calibri"/>
                <a:sym typeface="Calibri"/>
              </a:defRPr>
            </a:lvl3pPr>
            <a:lvl4pPr indent="0" lvl="3" marL="0" algn="r">
              <a:spcBef>
                <a:spcPts val="0"/>
              </a:spcBef>
              <a:buNone/>
              <a:defRPr b="0" i="0" sz="900" u="none" cap="none" strike="noStrike">
                <a:solidFill>
                  <a:schemeClr val="lt2"/>
                </a:solidFill>
                <a:latin typeface="Calibri"/>
                <a:ea typeface="Calibri"/>
                <a:cs typeface="Calibri"/>
                <a:sym typeface="Calibri"/>
              </a:defRPr>
            </a:lvl4pPr>
            <a:lvl5pPr indent="0" lvl="4" marL="0" algn="r">
              <a:spcBef>
                <a:spcPts val="0"/>
              </a:spcBef>
              <a:buNone/>
              <a:defRPr b="0" i="0" sz="900" u="none" cap="none" strike="noStrike">
                <a:solidFill>
                  <a:schemeClr val="lt2"/>
                </a:solidFill>
                <a:latin typeface="Calibri"/>
                <a:ea typeface="Calibri"/>
                <a:cs typeface="Calibri"/>
                <a:sym typeface="Calibri"/>
              </a:defRPr>
            </a:lvl5pPr>
            <a:lvl6pPr indent="0" lvl="5" marL="0" algn="r">
              <a:spcBef>
                <a:spcPts val="0"/>
              </a:spcBef>
              <a:buNone/>
              <a:defRPr b="0" i="0" sz="900" u="none" cap="none" strike="noStrike">
                <a:solidFill>
                  <a:schemeClr val="lt2"/>
                </a:solidFill>
                <a:latin typeface="Calibri"/>
                <a:ea typeface="Calibri"/>
                <a:cs typeface="Calibri"/>
                <a:sym typeface="Calibri"/>
              </a:defRPr>
            </a:lvl6pPr>
            <a:lvl7pPr indent="0" lvl="6" marL="0" algn="r">
              <a:spcBef>
                <a:spcPts val="0"/>
              </a:spcBef>
              <a:buNone/>
              <a:defRPr b="0" i="0" sz="900" u="none" cap="none" strike="noStrike">
                <a:solidFill>
                  <a:schemeClr val="lt2"/>
                </a:solidFill>
                <a:latin typeface="Calibri"/>
                <a:ea typeface="Calibri"/>
                <a:cs typeface="Calibri"/>
                <a:sym typeface="Calibri"/>
              </a:defRPr>
            </a:lvl7pPr>
            <a:lvl8pPr indent="0" lvl="7" marL="0" algn="r">
              <a:spcBef>
                <a:spcPts val="0"/>
              </a:spcBef>
              <a:buNone/>
              <a:defRPr b="0" i="0" sz="900" u="none" cap="none" strike="noStrike">
                <a:solidFill>
                  <a:schemeClr val="lt2"/>
                </a:solidFill>
                <a:latin typeface="Calibri"/>
                <a:ea typeface="Calibri"/>
                <a:cs typeface="Calibri"/>
                <a:sym typeface="Calibri"/>
              </a:defRPr>
            </a:lvl8pPr>
            <a:lvl9pPr indent="0" lvl="8" marL="0" algn="r">
              <a:spcBef>
                <a:spcPts val="0"/>
              </a:spcBef>
              <a:buNone/>
              <a:defRPr b="0" i="0" sz="900" u="none" cap="none" strike="noStrike">
                <a:solidFill>
                  <a:schemeClr val="lt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p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3" type="body"/>
          </p:nvPr>
        </p:nvSpPr>
        <p:spPr>
          <a:xfrm>
            <a:off x="6858000" y="0"/>
            <a:ext cx="2286000" cy="2571750"/>
          </a:xfrm>
          <a:prstGeom prst="rect">
            <a:avLst/>
          </a:prstGeom>
          <a:solidFill>
            <a:schemeClr val="dk1"/>
          </a:solidFill>
          <a:ln>
            <a:noFill/>
          </a:ln>
        </p:spPr>
        <p:txBody>
          <a:bodyPr anchorCtr="0" anchor="t" bIns="228600" lIns="228600" spcFirstLastPara="1" rIns="228600" wrap="square" tIns="192000">
            <a:noAutofit/>
          </a:bodyPr>
          <a:lstStyle>
            <a:lvl1pPr indent="-317500" lvl="0" marL="457200" algn="l">
              <a:lnSpc>
                <a:spcPct val="90000"/>
              </a:lnSpc>
              <a:spcBef>
                <a:spcPts val="750"/>
              </a:spcBef>
              <a:spcAft>
                <a:spcPts val="0"/>
              </a:spcAft>
              <a:buClr>
                <a:schemeClr val="lt2"/>
              </a:buClr>
              <a:buSzPts val="1400"/>
              <a:buChar char="•"/>
              <a:defRPr sz="1400">
                <a:solidFill>
                  <a:schemeClr val="lt2"/>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8" name="Google Shape;48;p6"/>
          <p:cNvSpPr txBox="1"/>
          <p:nvPr>
            <p:ph idx="4" type="body"/>
          </p:nvPr>
        </p:nvSpPr>
        <p:spPr>
          <a:xfrm>
            <a:off x="4572000" y="0"/>
            <a:ext cx="2286000" cy="2571750"/>
          </a:xfrm>
          <a:prstGeom prst="rect">
            <a:avLst/>
          </a:prstGeom>
          <a:solidFill>
            <a:srgbClr val="222A35"/>
          </a:solidFill>
          <a:ln>
            <a:noFill/>
          </a:ln>
        </p:spPr>
        <p:txBody>
          <a:bodyPr anchorCtr="0" anchor="t" bIns="228600" lIns="228600" spcFirstLastPara="1" rIns="228600" wrap="square" tIns="192000">
            <a:noAutofit/>
          </a:bodyPr>
          <a:lstStyle>
            <a:lvl1pPr indent="-317500" lvl="0" marL="457200" algn="l">
              <a:lnSpc>
                <a:spcPct val="90000"/>
              </a:lnSpc>
              <a:spcBef>
                <a:spcPts val="750"/>
              </a:spcBef>
              <a:spcAft>
                <a:spcPts val="0"/>
              </a:spcAft>
              <a:buClr>
                <a:schemeClr val="lt2"/>
              </a:buClr>
              <a:buSzPts val="1400"/>
              <a:buChar char="•"/>
              <a:defRPr sz="1400">
                <a:solidFill>
                  <a:schemeClr val="lt2"/>
                </a:solidFill>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9" name="Google Shape;49;p6"/>
          <p:cNvSpPr txBox="1"/>
          <p:nvPr>
            <p:ph type="title"/>
          </p:nvPr>
        </p:nvSpPr>
        <p:spPr>
          <a:xfrm>
            <a:off x="-1" y="-1"/>
            <a:ext cx="4571999" cy="2571751"/>
          </a:xfrm>
          <a:prstGeom prst="rect">
            <a:avLst/>
          </a:prstGeom>
          <a:solidFill>
            <a:schemeClr val="accent2"/>
          </a:solidFill>
          <a:ln>
            <a:noFill/>
          </a:ln>
        </p:spPr>
        <p:txBody>
          <a:bodyPr anchorCtr="0" anchor="ctr" bIns="228600" lIns="228600" spcFirstLastPara="1" rIns="228600" wrap="square" tIns="201150">
            <a:noAutofit/>
          </a:bodyPr>
          <a:lstStyle>
            <a:lvl1pPr lvl="0" algn="l">
              <a:lnSpc>
                <a:spcPct val="90000"/>
              </a:lnSpc>
              <a:spcBef>
                <a:spcPts val="0"/>
              </a:spcBef>
              <a:spcAft>
                <a:spcPts val="0"/>
              </a:spcAft>
              <a:buClr>
                <a:schemeClr val="lt2"/>
              </a:buClr>
              <a:buSzPts val="3300"/>
              <a:buFont typeface="Calibri"/>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0" name="Shape 50"/>
        <p:cNvGrpSpPr/>
        <p:nvPr/>
      </p:nvGrpSpPr>
      <p:grpSpPr>
        <a:xfrm>
          <a:off x="0" y="0"/>
          <a:ext cx="0" cy="0"/>
          <a:chOff x="0" y="0"/>
          <a:chExt cx="0" cy="0"/>
        </a:xfrm>
      </p:grpSpPr>
      <p:sp>
        <p:nvSpPr>
          <p:cNvPr id="51" name="Google Shape;51;p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_ONLY_1">
    <p:spTree>
      <p:nvGrpSpPr>
        <p:cNvPr id="55" name="Shape 55"/>
        <p:cNvGrpSpPr/>
        <p:nvPr/>
      </p:nvGrpSpPr>
      <p:grpSpPr>
        <a:xfrm>
          <a:off x="0" y="0"/>
          <a:ext cx="0" cy="0"/>
          <a:chOff x="0" y="0"/>
          <a:chExt cx="0" cy="0"/>
        </a:xfrm>
      </p:grpSpPr>
      <p:sp>
        <p:nvSpPr>
          <p:cNvPr id="56" name="Google Shape;56;p8"/>
          <p:cNvSpPr/>
          <p:nvPr/>
        </p:nvSpPr>
        <p:spPr>
          <a:xfrm>
            <a:off x="0" y="4568888"/>
            <a:ext cx="9144000" cy="574613"/>
          </a:xfrm>
          <a:prstGeom prst="rect">
            <a:avLst/>
          </a:prstGeom>
          <a:solidFill>
            <a:srgbClr val="488EFF"/>
          </a:solidFill>
          <a:ln>
            <a:noFill/>
          </a:ln>
        </p:spPr>
        <p:txBody>
          <a:bodyPr anchorCtr="0" anchor="ctr" bIns="34250" lIns="68500" spcFirstLastPara="1" rIns="68500" wrap="square" tIns="34250">
            <a:noAutofit/>
          </a:bodyPr>
          <a:lstStyle/>
          <a:p>
            <a:pPr indent="0" lvl="0" marL="0" marR="0" rtl="0" algn="ctr">
              <a:spcBef>
                <a:spcPts val="0"/>
              </a:spcBef>
              <a:spcAft>
                <a:spcPts val="0"/>
              </a:spcAft>
              <a:buNone/>
            </a:pPr>
            <a:r>
              <a:t/>
            </a:r>
            <a:endParaRPr sz="1012">
              <a:solidFill>
                <a:schemeClr val="lt1"/>
              </a:solidFill>
              <a:latin typeface="Arial"/>
              <a:ea typeface="Arial"/>
              <a:cs typeface="Arial"/>
              <a:sym typeface="Arial"/>
            </a:endParaRPr>
          </a:p>
        </p:txBody>
      </p:sp>
      <p:sp>
        <p:nvSpPr>
          <p:cNvPr id="57" name="Google Shape;57;p8"/>
          <p:cNvSpPr txBox="1"/>
          <p:nvPr>
            <p:ph type="title"/>
          </p:nvPr>
        </p:nvSpPr>
        <p:spPr>
          <a:xfrm>
            <a:off x="628650" y="273845"/>
            <a:ext cx="7886700" cy="994172"/>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2" type="sldNum"/>
          </p:nvPr>
        </p:nvSpPr>
        <p:spPr>
          <a:xfrm>
            <a:off x="7067550" y="4848469"/>
            <a:ext cx="2057400" cy="273843"/>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899">
                <a:solidFill>
                  <a:schemeClr val="lt1"/>
                </a:solidFill>
                <a:latin typeface="Arial"/>
                <a:ea typeface="Arial"/>
                <a:cs typeface="Arial"/>
                <a:sym typeface="Arial"/>
              </a:defRPr>
            </a:lvl1pPr>
            <a:lvl2pPr indent="0" lvl="1" marL="0" algn="r">
              <a:spcBef>
                <a:spcPts val="0"/>
              </a:spcBef>
              <a:buNone/>
              <a:defRPr sz="899">
                <a:solidFill>
                  <a:schemeClr val="lt1"/>
                </a:solidFill>
                <a:latin typeface="Arial"/>
                <a:ea typeface="Arial"/>
                <a:cs typeface="Arial"/>
                <a:sym typeface="Arial"/>
              </a:defRPr>
            </a:lvl2pPr>
            <a:lvl3pPr indent="0" lvl="2" marL="0" algn="r">
              <a:spcBef>
                <a:spcPts val="0"/>
              </a:spcBef>
              <a:buNone/>
              <a:defRPr sz="899">
                <a:solidFill>
                  <a:schemeClr val="lt1"/>
                </a:solidFill>
                <a:latin typeface="Arial"/>
                <a:ea typeface="Arial"/>
                <a:cs typeface="Arial"/>
                <a:sym typeface="Arial"/>
              </a:defRPr>
            </a:lvl3pPr>
            <a:lvl4pPr indent="0" lvl="3" marL="0" algn="r">
              <a:spcBef>
                <a:spcPts val="0"/>
              </a:spcBef>
              <a:buNone/>
              <a:defRPr sz="899">
                <a:solidFill>
                  <a:schemeClr val="lt1"/>
                </a:solidFill>
                <a:latin typeface="Arial"/>
                <a:ea typeface="Arial"/>
                <a:cs typeface="Arial"/>
                <a:sym typeface="Arial"/>
              </a:defRPr>
            </a:lvl4pPr>
            <a:lvl5pPr indent="0" lvl="4" marL="0" algn="r">
              <a:spcBef>
                <a:spcPts val="0"/>
              </a:spcBef>
              <a:buNone/>
              <a:defRPr sz="899">
                <a:solidFill>
                  <a:schemeClr val="lt1"/>
                </a:solidFill>
                <a:latin typeface="Arial"/>
                <a:ea typeface="Arial"/>
                <a:cs typeface="Arial"/>
                <a:sym typeface="Arial"/>
              </a:defRPr>
            </a:lvl5pPr>
            <a:lvl6pPr indent="0" lvl="5" marL="0" algn="r">
              <a:spcBef>
                <a:spcPts val="0"/>
              </a:spcBef>
              <a:buNone/>
              <a:defRPr sz="899">
                <a:solidFill>
                  <a:schemeClr val="lt1"/>
                </a:solidFill>
                <a:latin typeface="Arial"/>
                <a:ea typeface="Arial"/>
                <a:cs typeface="Arial"/>
                <a:sym typeface="Arial"/>
              </a:defRPr>
            </a:lvl6pPr>
            <a:lvl7pPr indent="0" lvl="6" marL="0" algn="r">
              <a:spcBef>
                <a:spcPts val="0"/>
              </a:spcBef>
              <a:buNone/>
              <a:defRPr sz="899">
                <a:solidFill>
                  <a:schemeClr val="lt1"/>
                </a:solidFill>
                <a:latin typeface="Arial"/>
                <a:ea typeface="Arial"/>
                <a:cs typeface="Arial"/>
                <a:sym typeface="Arial"/>
              </a:defRPr>
            </a:lvl7pPr>
            <a:lvl8pPr indent="0" lvl="7" marL="0" algn="r">
              <a:spcBef>
                <a:spcPts val="0"/>
              </a:spcBef>
              <a:buNone/>
              <a:defRPr sz="899">
                <a:solidFill>
                  <a:schemeClr val="lt1"/>
                </a:solidFill>
                <a:latin typeface="Arial"/>
                <a:ea typeface="Arial"/>
                <a:cs typeface="Arial"/>
                <a:sym typeface="Arial"/>
              </a:defRPr>
            </a:lvl8pPr>
            <a:lvl9pPr indent="0" lvl="8" marL="0" algn="r">
              <a:spcBef>
                <a:spcPts val="0"/>
              </a:spcBef>
              <a:buNone/>
              <a:defRPr sz="899">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8"/>
          <p:cNvPicPr preferRelativeResize="0"/>
          <p:nvPr/>
        </p:nvPicPr>
        <p:blipFill rotWithShape="1">
          <a:blip r:embed="rId2">
            <a:alphaModFix/>
          </a:blip>
          <a:srcRect b="0" l="0" r="0" t="0"/>
          <a:stretch/>
        </p:blipFill>
        <p:spPr>
          <a:xfrm>
            <a:off x="119574" y="4656016"/>
            <a:ext cx="1292667" cy="400355"/>
          </a:xfrm>
          <a:prstGeom prst="rect">
            <a:avLst/>
          </a:prstGeom>
          <a:noFill/>
          <a:ln>
            <a:noFill/>
          </a:ln>
        </p:spPr>
      </p:pic>
      <p:sp>
        <p:nvSpPr>
          <p:cNvPr id="60" name="Google Shape;60;p8"/>
          <p:cNvSpPr txBox="1"/>
          <p:nvPr/>
        </p:nvSpPr>
        <p:spPr>
          <a:xfrm>
            <a:off x="7271372" y="4740884"/>
            <a:ext cx="1872629" cy="2306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899">
                <a:solidFill>
                  <a:schemeClr val="lt1"/>
                </a:solidFill>
                <a:latin typeface="Arial"/>
                <a:ea typeface="Arial"/>
                <a:cs typeface="Arial"/>
                <a:sym typeface="Arial"/>
              </a:rPr>
              <a:t>© 2018 Open Mainframe Project.</a:t>
            </a:r>
            <a:endParaRPr/>
          </a:p>
        </p:txBody>
      </p:sp>
      <p:pic>
        <p:nvPicPr>
          <p:cNvPr id="61" name="Google Shape;61;p8"/>
          <p:cNvPicPr preferRelativeResize="0"/>
          <p:nvPr/>
        </p:nvPicPr>
        <p:blipFill rotWithShape="1">
          <a:blip r:embed="rId3">
            <a:alphaModFix/>
          </a:blip>
          <a:srcRect b="0" l="0" r="0" t="0"/>
          <a:stretch/>
        </p:blipFill>
        <p:spPr>
          <a:xfrm>
            <a:off x="7752080" y="80015"/>
            <a:ext cx="1300480" cy="3958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7" name="Shape 67"/>
        <p:cNvGrpSpPr/>
        <p:nvPr/>
      </p:nvGrpSpPr>
      <p:grpSpPr>
        <a:xfrm>
          <a:off x="0" y="0"/>
          <a:ext cx="0" cy="0"/>
          <a:chOff x="0" y="0"/>
          <a:chExt cx="0" cy="0"/>
        </a:xfrm>
      </p:grpSpPr>
      <p:pic>
        <p:nvPicPr>
          <p:cNvPr id="68" name="Google Shape;68;p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1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0" name="Google Shape;70;p1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71" name="Google Shape;71;p1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 name="Shape 72"/>
        <p:cNvGrpSpPr/>
        <p:nvPr/>
      </p:nvGrpSpPr>
      <p:grpSpPr>
        <a:xfrm>
          <a:off x="0" y="0"/>
          <a:ext cx="0" cy="0"/>
          <a:chOff x="0" y="0"/>
          <a:chExt cx="0" cy="0"/>
        </a:xfrm>
      </p:grpSpPr>
      <p:sp>
        <p:nvSpPr>
          <p:cNvPr id="73" name="Google Shape;73;p11"/>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4" name="Google Shape;74;p1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5" name="Google Shape;75;p11"/>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76" name="Google Shape;76;p1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77" name="Google Shape;77;p1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8" name="Google Shape;78;p1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9" name="Google Shape;79;p1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1"/>
          <p:cNvSpPr txBox="1"/>
          <p:nvPr>
            <p:ph idx="2" type="sldNum"/>
          </p:nvPr>
        </p:nvSpPr>
        <p:spPr>
          <a:xfrm>
            <a:off x="201645" y="4803525"/>
            <a:ext cx="3745500" cy="273900"/>
          </a:xfrm>
          <a:prstGeom prst="rect">
            <a:avLst/>
          </a:prstGeom>
          <a:noFill/>
          <a:ln>
            <a:noFill/>
          </a:ln>
        </p:spPr>
        <p:txBody>
          <a:bodyPr anchorCtr="0" anchor="ctr" bIns="45700" lIns="91425" spcFirstLastPara="1" rIns="91425" wrap="square" tIns="45700">
            <a:noAutofit/>
          </a:bodyPr>
          <a:lstStyle>
            <a:lvl1pPr indent="0" lvl="0"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1pPr>
            <a:lvl2pPr indent="0" lvl="1"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2pPr>
            <a:lvl3pPr indent="0" lvl="2"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3pPr>
            <a:lvl4pPr indent="0" lvl="3"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4pPr>
            <a:lvl5pPr indent="0" lvl="4"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5pPr>
            <a:lvl6pPr indent="0" lvl="5"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6pPr>
            <a:lvl7pPr indent="0" lvl="6"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7pPr>
            <a:lvl8pPr indent="0" lvl="7"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8pPr>
            <a:lvl9pPr indent="0" lvl="8"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9pPr>
          </a:lstStyle>
          <a:p>
            <a:pPr indent="0" lvl="0" marL="0" rtl="0" algn="l">
              <a:spcBef>
                <a:spcPts val="0"/>
              </a:spcBef>
              <a:spcAft>
                <a:spcPts val="0"/>
              </a:spcAft>
              <a:buNone/>
            </a:pPr>
            <a:r>
              <a:rPr lang="en-US"/>
              <a:t>Zorow Project Overview</a:t>
            </a:r>
            <a:endParaRPr b="0" i="0" u="none" cap="none" strike="noStrik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3" y="148859"/>
            <a:ext cx="7893793" cy="44716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17500" y="943429"/>
            <a:ext cx="8369300" cy="3143194"/>
          </a:xfrm>
          <a:prstGeom prst="rect">
            <a:avLst/>
          </a:prstGeom>
          <a:noFill/>
          <a:ln>
            <a:noFill/>
          </a:ln>
        </p:spPr>
        <p:txBody>
          <a:bodyPr anchorCtr="0" anchor="t" bIns="45700" lIns="91425" spcFirstLastPara="1" rIns="91425" wrap="square" tIns="45700">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001F8E"/>
                </a:solidFill>
                <a:latin typeface="Gill Sans"/>
                <a:ea typeface="Gill Sans"/>
                <a:cs typeface="Gill Sans"/>
                <a:sym typeface="Gill Sans"/>
              </a:defRPr>
            </a:lvl1pPr>
            <a:lvl2pPr indent="0" lvl="1" marL="0" marR="0" rtl="0" algn="r">
              <a:spcBef>
                <a:spcPts val="0"/>
              </a:spcBef>
              <a:buNone/>
              <a:defRPr b="0" i="0" sz="1000" u="none" cap="none" strike="noStrike">
                <a:solidFill>
                  <a:srgbClr val="001F8E"/>
                </a:solidFill>
                <a:latin typeface="Gill Sans"/>
                <a:ea typeface="Gill Sans"/>
                <a:cs typeface="Gill Sans"/>
                <a:sym typeface="Gill Sans"/>
              </a:defRPr>
            </a:lvl2pPr>
            <a:lvl3pPr indent="0" lvl="2" marL="0" marR="0" rtl="0" algn="r">
              <a:spcBef>
                <a:spcPts val="0"/>
              </a:spcBef>
              <a:buNone/>
              <a:defRPr b="0" i="0" sz="1000" u="none" cap="none" strike="noStrike">
                <a:solidFill>
                  <a:srgbClr val="001F8E"/>
                </a:solidFill>
                <a:latin typeface="Gill Sans"/>
                <a:ea typeface="Gill Sans"/>
                <a:cs typeface="Gill Sans"/>
                <a:sym typeface="Gill Sans"/>
              </a:defRPr>
            </a:lvl3pPr>
            <a:lvl4pPr indent="0" lvl="3" marL="0" marR="0" rtl="0" algn="r">
              <a:spcBef>
                <a:spcPts val="0"/>
              </a:spcBef>
              <a:buNone/>
              <a:defRPr b="0" i="0" sz="1000" u="none" cap="none" strike="noStrike">
                <a:solidFill>
                  <a:srgbClr val="001F8E"/>
                </a:solidFill>
                <a:latin typeface="Gill Sans"/>
                <a:ea typeface="Gill Sans"/>
                <a:cs typeface="Gill Sans"/>
                <a:sym typeface="Gill Sans"/>
              </a:defRPr>
            </a:lvl4pPr>
            <a:lvl5pPr indent="0" lvl="4" marL="0" marR="0" rtl="0" algn="r">
              <a:spcBef>
                <a:spcPts val="0"/>
              </a:spcBef>
              <a:buNone/>
              <a:defRPr b="0" i="0" sz="1000" u="none" cap="none" strike="noStrike">
                <a:solidFill>
                  <a:srgbClr val="001F8E"/>
                </a:solidFill>
                <a:latin typeface="Gill Sans"/>
                <a:ea typeface="Gill Sans"/>
                <a:cs typeface="Gill Sans"/>
                <a:sym typeface="Gill Sans"/>
              </a:defRPr>
            </a:lvl5pPr>
            <a:lvl6pPr indent="0" lvl="5" marL="0" marR="0" rtl="0" algn="r">
              <a:spcBef>
                <a:spcPts val="0"/>
              </a:spcBef>
              <a:buNone/>
              <a:defRPr b="0" i="0" sz="1000" u="none" cap="none" strike="noStrike">
                <a:solidFill>
                  <a:srgbClr val="001F8E"/>
                </a:solidFill>
                <a:latin typeface="Gill Sans"/>
                <a:ea typeface="Gill Sans"/>
                <a:cs typeface="Gill Sans"/>
                <a:sym typeface="Gill Sans"/>
              </a:defRPr>
            </a:lvl6pPr>
            <a:lvl7pPr indent="0" lvl="6" marL="0" marR="0" rtl="0" algn="r">
              <a:spcBef>
                <a:spcPts val="0"/>
              </a:spcBef>
              <a:buNone/>
              <a:defRPr b="0" i="0" sz="1000" u="none" cap="none" strike="noStrike">
                <a:solidFill>
                  <a:srgbClr val="001F8E"/>
                </a:solidFill>
                <a:latin typeface="Gill Sans"/>
                <a:ea typeface="Gill Sans"/>
                <a:cs typeface="Gill Sans"/>
                <a:sym typeface="Gill Sans"/>
              </a:defRPr>
            </a:lvl7pPr>
            <a:lvl8pPr indent="0" lvl="7" marL="0" marR="0" rtl="0" algn="r">
              <a:spcBef>
                <a:spcPts val="0"/>
              </a:spcBef>
              <a:buNone/>
              <a:defRPr b="0" i="0" sz="1000" u="none" cap="none" strike="noStrike">
                <a:solidFill>
                  <a:srgbClr val="001F8E"/>
                </a:solidFill>
                <a:latin typeface="Gill Sans"/>
                <a:ea typeface="Gill Sans"/>
                <a:cs typeface="Gill Sans"/>
                <a:sym typeface="Gill Sans"/>
              </a:defRPr>
            </a:lvl8pPr>
            <a:lvl9pPr indent="0" lvl="8" marL="0" marR="0" rtl="0" algn="r">
              <a:spcBef>
                <a:spcPts val="0"/>
              </a:spcBef>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2" name="Shape 62"/>
        <p:cNvGrpSpPr/>
        <p:nvPr/>
      </p:nvGrpSpPr>
      <p:grpSpPr>
        <a:xfrm>
          <a:off x="0" y="0"/>
          <a:ext cx="0" cy="0"/>
          <a:chOff x="0" y="0"/>
          <a:chExt cx="0" cy="0"/>
        </a:xfrm>
      </p:grpSpPr>
      <p:sp>
        <p:nvSpPr>
          <p:cNvPr id="63" name="Google Shape;63;p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64" name="Google Shape;64;p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5" name="Google Shape;65;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chemeClr val="dk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9"/>
          <p:cNvSpPr txBox="1"/>
          <p:nvPr>
            <p:ph idx="2" type="sldNum"/>
          </p:nvPr>
        </p:nvSpPr>
        <p:spPr>
          <a:xfrm>
            <a:off x="201645" y="4803525"/>
            <a:ext cx="3745500" cy="273900"/>
          </a:xfrm>
          <a:prstGeom prst="rect">
            <a:avLst/>
          </a:prstGeom>
          <a:noFill/>
          <a:ln>
            <a:noFill/>
          </a:ln>
        </p:spPr>
        <p:txBody>
          <a:bodyPr anchorCtr="0" anchor="ctr" bIns="45700" lIns="91425" spcFirstLastPara="1" rIns="91425" wrap="square" tIns="45700">
            <a:noAutofit/>
          </a:bodyPr>
          <a:lstStyle>
            <a:lvl1pPr indent="0" lvl="0"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1pPr>
            <a:lvl2pPr indent="0" lvl="1"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2pPr>
            <a:lvl3pPr indent="0" lvl="2"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3pPr>
            <a:lvl4pPr indent="0" lvl="3"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4pPr>
            <a:lvl5pPr indent="0" lvl="4"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5pPr>
            <a:lvl6pPr indent="0" lvl="5"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6pPr>
            <a:lvl7pPr indent="0" lvl="6"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7pPr>
            <a:lvl8pPr indent="0" lvl="7"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8pPr>
            <a:lvl9pPr indent="0" lvl="8" marL="0" marR="0" rtl="0">
              <a:lnSpc>
                <a:spcPct val="100000"/>
              </a:lnSpc>
              <a:spcBef>
                <a:spcPts val="0"/>
              </a:spcBef>
              <a:spcAft>
                <a:spcPts val="0"/>
              </a:spcAft>
              <a:buClr>
                <a:srgbClr val="001F8E"/>
              </a:buClr>
              <a:buSzPts val="250"/>
              <a:buFont typeface="Gill Sans"/>
              <a:buNone/>
              <a:defRPr sz="1000">
                <a:solidFill>
                  <a:schemeClr val="dk1"/>
                </a:solidFill>
                <a:latin typeface="Gill Sans"/>
                <a:ea typeface="Gill Sans"/>
                <a:cs typeface="Gill Sans"/>
                <a:sym typeface="Gill Sans"/>
              </a:defRPr>
            </a:lvl9pPr>
          </a:lstStyle>
          <a:p>
            <a:pPr indent="0" lvl="0" marL="0" rtl="0" algn="l">
              <a:spcBef>
                <a:spcPts val="0"/>
              </a:spcBef>
              <a:spcAft>
                <a:spcPts val="0"/>
              </a:spcAft>
              <a:buNone/>
            </a:pPr>
            <a:r>
              <a:rPr lang="en-US"/>
              <a:t>Zorow Project Overview</a:t>
            </a:r>
            <a:endParaRPr b="0" i="0" u="none" cap="none" strike="noStrike"/>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8.png"/><Relationship Id="rId4" Type="http://schemas.openxmlformats.org/officeDocument/2006/relationships/image" Target="../media/image79.jpg"/><Relationship Id="rId5" Type="http://schemas.openxmlformats.org/officeDocument/2006/relationships/image" Target="../media/image82.png"/><Relationship Id="rId6" Type="http://schemas.openxmlformats.org/officeDocument/2006/relationships/image" Target="../media/image65.png"/><Relationship Id="rId7"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3.png"/><Relationship Id="rId4" Type="http://schemas.openxmlformats.org/officeDocument/2006/relationships/hyperlink" Target="https://ibm.biz/BdYXHX" TargetMode="External"/><Relationship Id="rId5"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2.png"/><Relationship Id="rId4" Type="http://schemas.openxmlformats.org/officeDocument/2006/relationships/image" Target="../media/image69.png"/><Relationship Id="rId5" Type="http://schemas.openxmlformats.org/officeDocument/2006/relationships/image" Target="../media/image72.png"/><Relationship Id="rId6"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5.jpg"/><Relationship Id="rId4" Type="http://schemas.openxmlformats.org/officeDocument/2006/relationships/image" Target="../media/image74.jpg"/><Relationship Id="rId5" Type="http://schemas.openxmlformats.org/officeDocument/2006/relationships/image" Target="../media/image6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7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9.jp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9.png"/><Relationship Id="rId4" Type="http://schemas.openxmlformats.org/officeDocument/2006/relationships/hyperlink" Target="https://www.youtube.com/watch?v=NX20ZMRoTtk&amp;feature=share" TargetMode="External"/><Relationship Id="rId5" Type="http://schemas.openxmlformats.org/officeDocument/2006/relationships/hyperlink" Target="https://ibm.box.com/s/9jvf5o2r5cteel05scj2zjvi55nuwzqt" TargetMode="External"/><Relationship Id="rId6" Type="http://schemas.openxmlformats.org/officeDocument/2006/relationships/hyperlink" Target="https://www.youtube.com/watch?v=la1_Ss27fn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 Id="rId10" Type="http://schemas.openxmlformats.org/officeDocument/2006/relationships/image" Target="../media/image67.png"/><Relationship Id="rId9"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20.png"/><Relationship Id="rId8"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6.png"/><Relationship Id="rId10" Type="http://schemas.openxmlformats.org/officeDocument/2006/relationships/hyperlink" Target="https://github.com/zowe/community#contribute" TargetMode="External"/><Relationship Id="rId9" Type="http://schemas.openxmlformats.org/officeDocument/2006/relationships/hyperlink" Target="https://github.com/zowe" TargetMode="External"/><Relationship Id="rId5" Type="http://schemas.openxmlformats.org/officeDocument/2006/relationships/image" Target="../media/image19.png"/><Relationship Id="rId6" Type="http://schemas.openxmlformats.org/officeDocument/2006/relationships/hyperlink" Target="https://lists.openmainframeproject.org/g/zowe-user/" TargetMode="External"/><Relationship Id="rId7" Type="http://schemas.openxmlformats.org/officeDocument/2006/relationships/hyperlink" Target="https://lists.openmainframeproject.org/g/zowe-dev/" TargetMode="External"/><Relationship Id="rId8" Type="http://schemas.openxmlformats.org/officeDocument/2006/relationships/hyperlink" Target="https://slack.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hyperlink" Target="https://www.openmainframeproject.org/projects" TargetMode="External"/><Relationship Id="rId4" Type="http://schemas.openxmlformats.org/officeDocument/2006/relationships/image" Target="../media/image17.png"/><Relationship Id="rId11" Type="http://schemas.openxmlformats.org/officeDocument/2006/relationships/image" Target="../media/image25.png"/><Relationship Id="rId10" Type="http://schemas.openxmlformats.org/officeDocument/2006/relationships/image" Target="../media/image23.png"/><Relationship Id="rId12" Type="http://schemas.openxmlformats.org/officeDocument/2006/relationships/image" Target="../media/image66.png"/><Relationship Id="rId9" Type="http://schemas.openxmlformats.org/officeDocument/2006/relationships/image" Target="../media/image28.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51.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20" Type="http://schemas.openxmlformats.org/officeDocument/2006/relationships/image" Target="../media/image56.png"/><Relationship Id="rId22" Type="http://schemas.openxmlformats.org/officeDocument/2006/relationships/image" Target="../media/image44.png"/><Relationship Id="rId21" Type="http://schemas.openxmlformats.org/officeDocument/2006/relationships/image" Target="../media/image48.png"/><Relationship Id="rId24" Type="http://schemas.openxmlformats.org/officeDocument/2006/relationships/image" Target="../media/image45.png"/><Relationship Id="rId23" Type="http://schemas.openxmlformats.org/officeDocument/2006/relationships/image" Target="../media/image53.png"/><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49.png"/><Relationship Id="rId9" Type="http://schemas.openxmlformats.org/officeDocument/2006/relationships/image" Target="../media/image31.png"/><Relationship Id="rId26" Type="http://schemas.openxmlformats.org/officeDocument/2006/relationships/image" Target="../media/image78.png"/><Relationship Id="rId25" Type="http://schemas.openxmlformats.org/officeDocument/2006/relationships/image" Target="../media/image47.png"/><Relationship Id="rId28" Type="http://schemas.openxmlformats.org/officeDocument/2006/relationships/image" Target="../media/image61.png"/><Relationship Id="rId27" Type="http://schemas.openxmlformats.org/officeDocument/2006/relationships/image" Target="../media/image50.png"/><Relationship Id="rId5" Type="http://schemas.openxmlformats.org/officeDocument/2006/relationships/image" Target="../media/image27.png"/><Relationship Id="rId6" Type="http://schemas.openxmlformats.org/officeDocument/2006/relationships/image" Target="../media/image30.jpg"/><Relationship Id="rId29" Type="http://schemas.openxmlformats.org/officeDocument/2006/relationships/image" Target="../media/image62.jpg"/><Relationship Id="rId7" Type="http://schemas.openxmlformats.org/officeDocument/2006/relationships/image" Target="../media/image46.png"/><Relationship Id="rId8" Type="http://schemas.openxmlformats.org/officeDocument/2006/relationships/image" Target="../media/image29.png"/><Relationship Id="rId31" Type="http://schemas.openxmlformats.org/officeDocument/2006/relationships/image" Target="../media/image80.png"/><Relationship Id="rId30" Type="http://schemas.openxmlformats.org/officeDocument/2006/relationships/image" Target="../media/image58.png"/><Relationship Id="rId11" Type="http://schemas.openxmlformats.org/officeDocument/2006/relationships/image" Target="../media/image52.png"/><Relationship Id="rId33" Type="http://schemas.openxmlformats.org/officeDocument/2006/relationships/image" Target="../media/image59.png"/><Relationship Id="rId10" Type="http://schemas.openxmlformats.org/officeDocument/2006/relationships/image" Target="../media/image35.png"/><Relationship Id="rId32" Type="http://schemas.openxmlformats.org/officeDocument/2006/relationships/image" Target="../media/image54.png"/><Relationship Id="rId13" Type="http://schemas.openxmlformats.org/officeDocument/2006/relationships/image" Target="../media/image41.png"/><Relationship Id="rId12" Type="http://schemas.openxmlformats.org/officeDocument/2006/relationships/image" Target="../media/image34.png"/><Relationship Id="rId34" Type="http://schemas.openxmlformats.org/officeDocument/2006/relationships/image" Target="../media/image55.png"/><Relationship Id="rId15" Type="http://schemas.openxmlformats.org/officeDocument/2006/relationships/image" Target="../media/image42.jpg"/><Relationship Id="rId14" Type="http://schemas.openxmlformats.org/officeDocument/2006/relationships/image" Target="../media/image36.png"/><Relationship Id="rId17" Type="http://schemas.openxmlformats.org/officeDocument/2006/relationships/image" Target="../media/image40.gif"/><Relationship Id="rId16" Type="http://schemas.openxmlformats.org/officeDocument/2006/relationships/image" Target="../media/image38.png"/><Relationship Id="rId19" Type="http://schemas.openxmlformats.org/officeDocument/2006/relationships/image" Target="../media/image43.jpg"/><Relationship Id="rId18"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0.jpg"/><Relationship Id="rId4" Type="http://schemas.openxmlformats.org/officeDocument/2006/relationships/hyperlink" Target="http://www.openmainframeproject.org/" TargetMode="External"/><Relationship Id="rId9" Type="http://schemas.openxmlformats.org/officeDocument/2006/relationships/hyperlink" Target="mailto:membership@openmainframeproject.com"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l.openmainframeproject.org" TargetMode="External"/><Relationship Id="rId7" Type="http://schemas.openxmlformats.org/officeDocument/2006/relationships/hyperlink" Target="https://www.openmainframeproject.org/about/join" TargetMode="External"/><Relationship Id="rId8" Type="http://schemas.openxmlformats.org/officeDocument/2006/relationships/hyperlink" Target="mailto:membership@openmainframeproject.com" TargetMode="External"/><Relationship Id="rId10"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3"/>
          <p:cNvSpPr txBox="1"/>
          <p:nvPr>
            <p:ph idx="1" type="subTitle"/>
          </p:nvPr>
        </p:nvSpPr>
        <p:spPr>
          <a:xfrm>
            <a:off x="4571984" y="3005360"/>
            <a:ext cx="4185600" cy="605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1" name="Google Shape;91;p13"/>
          <p:cNvSpPr txBox="1"/>
          <p:nvPr>
            <p:ph type="ctrTitle"/>
          </p:nvPr>
        </p:nvSpPr>
        <p:spPr>
          <a:xfrm>
            <a:off x="4553843" y="1643174"/>
            <a:ext cx="4185600" cy="1316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Zowe 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id="343" name="Google Shape;343;p22"/>
          <p:cNvPicPr preferRelativeResize="0"/>
          <p:nvPr/>
        </p:nvPicPr>
        <p:blipFill rotWithShape="1">
          <a:blip r:embed="rId3">
            <a:alphaModFix/>
          </a:blip>
          <a:srcRect b="0" l="0" r="0" t="0"/>
          <a:stretch/>
        </p:blipFill>
        <p:spPr>
          <a:xfrm>
            <a:off x="96856" y="1588725"/>
            <a:ext cx="3226178" cy="2858943"/>
          </a:xfrm>
          <a:prstGeom prst="rect">
            <a:avLst/>
          </a:prstGeom>
          <a:noFill/>
          <a:ln>
            <a:noFill/>
          </a:ln>
        </p:spPr>
      </p:pic>
      <p:sp>
        <p:nvSpPr>
          <p:cNvPr id="344" name="Google Shape;344;p22"/>
          <p:cNvSpPr txBox="1"/>
          <p:nvPr>
            <p:ph type="title"/>
          </p:nvPr>
        </p:nvSpPr>
        <p:spPr>
          <a:xfrm>
            <a:off x="242673" y="135607"/>
            <a:ext cx="7893793"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IBM Plex Sans"/>
              <a:buNone/>
            </a:pPr>
            <a:r>
              <a:rPr lang="en-US" sz="2400">
                <a:latin typeface="IBM Plex Sans"/>
                <a:ea typeface="IBM Plex Sans"/>
                <a:cs typeface="IBM Plex Sans"/>
                <a:sym typeface="IBM Plex Sans"/>
              </a:rPr>
              <a:t>What’s in Zowe?</a:t>
            </a:r>
            <a:endParaRPr/>
          </a:p>
        </p:txBody>
      </p:sp>
      <p:sp>
        <p:nvSpPr>
          <p:cNvPr id="345" name="Google Shape;345;p22"/>
          <p:cNvSpPr txBox="1"/>
          <p:nvPr/>
        </p:nvSpPr>
        <p:spPr>
          <a:xfrm>
            <a:off x="1160430" y="817574"/>
            <a:ext cx="3581378" cy="27182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IBM Plex Sans Medium"/>
              <a:buNone/>
            </a:pPr>
            <a:r>
              <a:rPr b="0" i="0" lang="en-US" sz="1600" u="none" cap="none" strike="noStrike">
                <a:solidFill>
                  <a:schemeClr val="dk1"/>
                </a:solidFill>
                <a:latin typeface="IBM Plex Sans Medium"/>
                <a:ea typeface="IBM Plex Sans Medium"/>
                <a:cs typeface="IBM Plex Sans Medium"/>
                <a:sym typeface="IBM Plex Sans Medium"/>
              </a:rPr>
              <a:t>Browser-based Web Desktop</a:t>
            </a:r>
            <a:endParaRPr/>
          </a:p>
        </p:txBody>
      </p:sp>
      <p:sp>
        <p:nvSpPr>
          <p:cNvPr id="346" name="Google Shape;346;p22"/>
          <p:cNvSpPr txBox="1"/>
          <p:nvPr/>
        </p:nvSpPr>
        <p:spPr>
          <a:xfrm>
            <a:off x="-212211" y="4619471"/>
            <a:ext cx="4224012" cy="34440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IBM Plex Sans Medium"/>
              <a:buNone/>
            </a:pPr>
            <a:r>
              <a:rPr b="0" i="0" lang="en-US" sz="1600" u="none" cap="none" strike="noStrike">
                <a:solidFill>
                  <a:schemeClr val="dk1"/>
                </a:solidFill>
                <a:latin typeface="IBM Plex Sans Medium"/>
                <a:ea typeface="IBM Plex Sans Medium"/>
                <a:cs typeface="IBM Plex Sans Medium"/>
                <a:sym typeface="IBM Plex Sans Medium"/>
              </a:rPr>
              <a:t>Swagger-defined z/OS REST APIs </a:t>
            </a:r>
            <a:endParaRPr/>
          </a:p>
        </p:txBody>
      </p:sp>
      <p:sp>
        <p:nvSpPr>
          <p:cNvPr id="347" name="Google Shape;347;p22"/>
          <p:cNvSpPr txBox="1"/>
          <p:nvPr/>
        </p:nvSpPr>
        <p:spPr>
          <a:xfrm>
            <a:off x="4011801" y="4828955"/>
            <a:ext cx="2562944" cy="23584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IBM Plex Sans Medium"/>
              <a:buNone/>
            </a:pPr>
            <a:r>
              <a:rPr b="0" i="0" lang="en-US" sz="1600" u="none" cap="none" strike="noStrike">
                <a:solidFill>
                  <a:schemeClr val="dk1"/>
                </a:solidFill>
                <a:latin typeface="IBM Plex Sans Medium"/>
                <a:ea typeface="IBM Plex Sans Medium"/>
                <a:cs typeface="IBM Plex Sans Medium"/>
                <a:sym typeface="IBM Plex Sans Medium"/>
              </a:rPr>
              <a:t>Node.js- based CLI</a:t>
            </a:r>
            <a:endParaRPr/>
          </a:p>
        </p:txBody>
      </p:sp>
      <p:pic>
        <p:nvPicPr>
          <p:cNvPr id="348" name="Google Shape;348;p22"/>
          <p:cNvPicPr preferRelativeResize="0"/>
          <p:nvPr/>
        </p:nvPicPr>
        <p:blipFill rotWithShape="1">
          <a:blip r:embed="rId4">
            <a:alphaModFix/>
          </a:blip>
          <a:srcRect b="0" l="0" r="0" t="0"/>
          <a:stretch/>
        </p:blipFill>
        <p:spPr>
          <a:xfrm>
            <a:off x="5602644" y="1128686"/>
            <a:ext cx="3099171" cy="2886128"/>
          </a:xfrm>
          <a:prstGeom prst="rect">
            <a:avLst/>
          </a:prstGeom>
          <a:noFill/>
          <a:ln>
            <a:noFill/>
          </a:ln>
          <a:effectLst>
            <a:outerShdw blurRad="50800" rotWithShape="0" algn="tl" dir="2700000" dist="38100">
              <a:srgbClr val="000000">
                <a:alpha val="40000"/>
              </a:srgbClr>
            </a:outerShdw>
          </a:effectLst>
        </p:spPr>
      </p:pic>
      <p:pic>
        <p:nvPicPr>
          <p:cNvPr id="349" name="Google Shape;349;p22"/>
          <p:cNvPicPr preferRelativeResize="0"/>
          <p:nvPr/>
        </p:nvPicPr>
        <p:blipFill rotWithShape="1">
          <a:blip r:embed="rId5">
            <a:alphaModFix/>
          </a:blip>
          <a:srcRect b="0" l="0" r="0" t="0"/>
          <a:stretch/>
        </p:blipFill>
        <p:spPr>
          <a:xfrm>
            <a:off x="1036841" y="1082099"/>
            <a:ext cx="4356439" cy="2419950"/>
          </a:xfrm>
          <a:prstGeom prst="rect">
            <a:avLst/>
          </a:prstGeom>
          <a:noFill/>
          <a:ln>
            <a:noFill/>
          </a:ln>
        </p:spPr>
      </p:pic>
      <p:pic>
        <p:nvPicPr>
          <p:cNvPr id="350" name="Google Shape;350;p22"/>
          <p:cNvPicPr preferRelativeResize="0"/>
          <p:nvPr/>
        </p:nvPicPr>
        <p:blipFill rotWithShape="1">
          <a:blip r:embed="rId6">
            <a:alphaModFix/>
          </a:blip>
          <a:srcRect b="0" l="0" r="0" t="0"/>
          <a:stretch/>
        </p:blipFill>
        <p:spPr>
          <a:xfrm>
            <a:off x="6451599" y="3525409"/>
            <a:ext cx="1684867" cy="1572542"/>
          </a:xfrm>
          <a:prstGeom prst="rect">
            <a:avLst/>
          </a:prstGeom>
          <a:noFill/>
          <a:ln>
            <a:noFill/>
          </a:ln>
        </p:spPr>
      </p:pic>
      <p:pic>
        <p:nvPicPr>
          <p:cNvPr id="351" name="Google Shape;351;p22"/>
          <p:cNvPicPr preferRelativeResize="0"/>
          <p:nvPr/>
        </p:nvPicPr>
        <p:blipFill rotWithShape="1">
          <a:blip r:embed="rId7">
            <a:alphaModFix/>
          </a:blip>
          <a:srcRect b="0" l="0" r="0" t="0"/>
          <a:stretch/>
        </p:blipFill>
        <p:spPr>
          <a:xfrm>
            <a:off x="3886056" y="3032361"/>
            <a:ext cx="3014447" cy="1742017"/>
          </a:xfrm>
          <a:prstGeom prst="rect">
            <a:avLst/>
          </a:prstGeom>
          <a:noFill/>
          <a:ln>
            <a:noFill/>
          </a:ln>
        </p:spPr>
      </p:pic>
      <p:sp>
        <p:nvSpPr>
          <p:cNvPr id="352" name="Google Shape;352;p22"/>
          <p:cNvSpPr txBox="1"/>
          <p:nvPr/>
        </p:nvSpPr>
        <p:spPr>
          <a:xfrm>
            <a:off x="5602644" y="674034"/>
            <a:ext cx="3328149" cy="41536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600"/>
              <a:buFont typeface="IBM Plex Sans Medium"/>
              <a:buNone/>
            </a:pPr>
            <a:r>
              <a:rPr b="0" i="0" lang="en-US" sz="1600" u="none" cap="none" strike="noStrike">
                <a:solidFill>
                  <a:schemeClr val="dk1"/>
                </a:solidFill>
                <a:latin typeface="IBM Plex Sans Medium"/>
                <a:ea typeface="IBM Plex Sans Medium"/>
                <a:cs typeface="IBM Plex Sans Medium"/>
                <a:sym typeface="IBM Plex Sans Medium"/>
              </a:rPr>
              <a:t>API Mediation Layer </a:t>
            </a:r>
            <a:endParaRPr/>
          </a:p>
          <a:p>
            <a:pPr indent="0" lvl="0" marL="0" marR="0" rtl="0" algn="ctr">
              <a:lnSpc>
                <a:spcPct val="90000"/>
              </a:lnSpc>
              <a:spcBef>
                <a:spcPts val="0"/>
              </a:spcBef>
              <a:spcAft>
                <a:spcPts val="0"/>
              </a:spcAft>
              <a:buClr>
                <a:schemeClr val="dk1"/>
              </a:buClr>
              <a:buSzPts val="1000"/>
              <a:buFont typeface="IBM Plex Sans Medium"/>
              <a:buNone/>
            </a:pPr>
            <a:r>
              <a:rPr b="0" i="0" lang="en-US" sz="1000" u="none" cap="none" strike="noStrike">
                <a:solidFill>
                  <a:schemeClr val="dk1"/>
                </a:solidFill>
                <a:latin typeface="IBM Plex Sans Medium"/>
                <a:ea typeface="IBM Plex Sans Medium"/>
                <a:cs typeface="IBM Plex Sans Medium"/>
                <a:sym typeface="IBM Plex Sans Medium"/>
              </a:rPr>
              <a:t>(Gateway, Discovery Service, Catalog)</a:t>
            </a:r>
            <a:endParaRPr/>
          </a:p>
        </p:txBody>
      </p:sp>
      <p:sp>
        <p:nvSpPr>
          <p:cNvPr id="353" name="Google Shape;353;p22"/>
          <p:cNvSpPr/>
          <p:nvPr/>
        </p:nvSpPr>
        <p:spPr>
          <a:xfrm>
            <a:off x="1388534" y="711346"/>
            <a:ext cx="2980266" cy="389467"/>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4" name="Google Shape;354;p22"/>
          <p:cNvSpPr/>
          <p:nvPr/>
        </p:nvSpPr>
        <p:spPr>
          <a:xfrm>
            <a:off x="5579064" y="607120"/>
            <a:ext cx="3336760" cy="549189"/>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5" name="Google Shape;355;p22"/>
          <p:cNvSpPr/>
          <p:nvPr/>
        </p:nvSpPr>
        <p:spPr>
          <a:xfrm>
            <a:off x="133016" y="4538134"/>
            <a:ext cx="3448384" cy="389467"/>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56" name="Google Shape;356;p22"/>
          <p:cNvSpPr/>
          <p:nvPr/>
        </p:nvSpPr>
        <p:spPr>
          <a:xfrm>
            <a:off x="4163977" y="4732867"/>
            <a:ext cx="2211423" cy="389467"/>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23"/>
          <p:cNvSpPr txBox="1"/>
          <p:nvPr>
            <p:ph type="title"/>
          </p:nvPr>
        </p:nvSpPr>
        <p:spPr>
          <a:xfrm>
            <a:off x="1360274" y="123112"/>
            <a:ext cx="7893793"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IBM Plex Sans"/>
              <a:buNone/>
            </a:pPr>
            <a:r>
              <a:rPr lang="en-US" sz="2400">
                <a:latin typeface="IBM Plex Sans"/>
                <a:ea typeface="IBM Plex Sans"/>
                <a:cs typeface="IBM Plex Sans"/>
                <a:sym typeface="IBM Plex Sans"/>
              </a:rPr>
              <a:t>REST Services – API economy for deep integration</a:t>
            </a:r>
            <a:endParaRPr/>
          </a:p>
        </p:txBody>
      </p:sp>
      <p:pic>
        <p:nvPicPr>
          <p:cNvPr descr="04" id="363" name="Google Shape;363;p23"/>
          <p:cNvPicPr preferRelativeResize="0"/>
          <p:nvPr/>
        </p:nvPicPr>
        <p:blipFill rotWithShape="1">
          <a:blip r:embed="rId3">
            <a:alphaModFix amt="45000"/>
          </a:blip>
          <a:srcRect b="0" l="0" r="0" t="0"/>
          <a:stretch/>
        </p:blipFill>
        <p:spPr>
          <a:xfrm>
            <a:off x="5396721" y="901228"/>
            <a:ext cx="3321556" cy="3741794"/>
          </a:xfrm>
          <a:prstGeom prst="rect">
            <a:avLst/>
          </a:prstGeom>
          <a:noFill/>
          <a:ln>
            <a:noFill/>
          </a:ln>
          <a:effectLst>
            <a:outerShdw sx="1000" rotWithShape="0" algn="ctr" sy="1000">
              <a:schemeClr val="lt1"/>
            </a:outerShdw>
          </a:effectLst>
        </p:spPr>
      </p:pic>
      <p:sp>
        <p:nvSpPr>
          <p:cNvPr id="364" name="Google Shape;364;p23"/>
          <p:cNvSpPr/>
          <p:nvPr/>
        </p:nvSpPr>
        <p:spPr>
          <a:xfrm>
            <a:off x="7475367" y="1771708"/>
            <a:ext cx="662731" cy="494951"/>
          </a:xfrm>
          <a:prstGeom prst="roundRect">
            <a:avLst>
              <a:gd fmla="val 16667" name="adj"/>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Arial"/>
              <a:ea typeface="Arial"/>
              <a:cs typeface="Arial"/>
              <a:sym typeface="Arial"/>
            </a:endParaRPr>
          </a:p>
        </p:txBody>
      </p:sp>
      <p:sp>
        <p:nvSpPr>
          <p:cNvPr id="365" name="Google Shape;365;p23"/>
          <p:cNvSpPr/>
          <p:nvPr/>
        </p:nvSpPr>
        <p:spPr>
          <a:xfrm>
            <a:off x="6472370" y="1771708"/>
            <a:ext cx="1359017" cy="363537"/>
          </a:xfrm>
          <a:prstGeom prst="roundRect">
            <a:avLst>
              <a:gd fmla="val 16667" name="adj"/>
            </a:avLst>
          </a:prstGeom>
          <a:gradFill>
            <a:gsLst>
              <a:gs pos="0">
                <a:srgbClr val="213F76"/>
              </a:gs>
              <a:gs pos="50000">
                <a:srgbClr val="2F5CAB"/>
              </a:gs>
              <a:gs pos="100000">
                <a:srgbClr val="3A6FCD"/>
              </a:gs>
            </a:gsLst>
            <a:lin ang="27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Zowe REST APIs</a:t>
            </a:r>
            <a:endParaRPr/>
          </a:p>
        </p:txBody>
      </p:sp>
      <p:sp>
        <p:nvSpPr>
          <p:cNvPr id="366" name="Google Shape;366;p23"/>
          <p:cNvSpPr/>
          <p:nvPr/>
        </p:nvSpPr>
        <p:spPr>
          <a:xfrm>
            <a:off x="6485807" y="2180652"/>
            <a:ext cx="1345580" cy="363537"/>
          </a:xfrm>
          <a:prstGeom prst="roundRect">
            <a:avLst>
              <a:gd fmla="val 16667" name="adj"/>
            </a:avLst>
          </a:prstGeom>
          <a:gradFill>
            <a:gsLst>
              <a:gs pos="0">
                <a:srgbClr val="213F76"/>
              </a:gs>
              <a:gs pos="50000">
                <a:srgbClr val="2F5CAB"/>
              </a:gs>
              <a:gs pos="100000">
                <a:srgbClr val="3A6FCD"/>
              </a:gs>
            </a:gsLst>
            <a:lin ang="27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Zowe Common </a:t>
            </a:r>
            <a:endParaRPr/>
          </a:p>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Services &amp; APIs</a:t>
            </a:r>
            <a:endParaRPr/>
          </a:p>
        </p:txBody>
      </p:sp>
      <p:sp>
        <p:nvSpPr>
          <p:cNvPr id="367" name="Google Shape;367;p23"/>
          <p:cNvSpPr/>
          <p:nvPr/>
        </p:nvSpPr>
        <p:spPr>
          <a:xfrm>
            <a:off x="6485807" y="2590357"/>
            <a:ext cx="1345580" cy="363537"/>
          </a:xfrm>
          <a:prstGeom prst="roundRect">
            <a:avLst>
              <a:gd fmla="val 16667" name="adj"/>
            </a:avLst>
          </a:prstGeom>
          <a:solidFill>
            <a:srgbClr val="FFC000">
              <a:alpha val="93725"/>
            </a:srgbClr>
          </a:soli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Vendor </a:t>
            </a:r>
            <a:endParaRPr/>
          </a:p>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Services &amp; APIs</a:t>
            </a:r>
            <a:endParaRPr/>
          </a:p>
        </p:txBody>
      </p:sp>
      <p:sp>
        <p:nvSpPr>
          <p:cNvPr id="368" name="Google Shape;368;p23"/>
          <p:cNvSpPr/>
          <p:nvPr/>
        </p:nvSpPr>
        <p:spPr>
          <a:xfrm>
            <a:off x="6485807" y="3017015"/>
            <a:ext cx="1345580" cy="363537"/>
          </a:xfrm>
          <a:prstGeom prst="roundRect">
            <a:avLst>
              <a:gd fmla="val 16667" name="adj"/>
            </a:avLst>
          </a:prstGeom>
          <a:gradFill>
            <a:gsLst>
              <a:gs pos="0">
                <a:srgbClr val="494949"/>
              </a:gs>
              <a:gs pos="50000">
                <a:srgbClr val="6A6A6A"/>
              </a:gs>
              <a:gs pos="100000">
                <a:srgbClr val="7F7F7F"/>
              </a:gs>
            </a:gsLst>
            <a:lin ang="27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Client-provided Services &amp; APIs</a:t>
            </a:r>
            <a:endParaRPr/>
          </a:p>
        </p:txBody>
      </p:sp>
      <p:sp>
        <p:nvSpPr>
          <p:cNvPr id="369" name="Google Shape;369;p23"/>
          <p:cNvSpPr/>
          <p:nvPr/>
        </p:nvSpPr>
        <p:spPr>
          <a:xfrm>
            <a:off x="6290732" y="1684169"/>
            <a:ext cx="1693335" cy="1795244"/>
          </a:xfrm>
          <a:prstGeom prst="rect">
            <a:avLst/>
          </a:prstGeom>
          <a:noFill/>
          <a:ln cap="flat" cmpd="sng" w="19050">
            <a:solidFill>
              <a:schemeClr val="accent1"/>
            </a:solidFill>
            <a:prstDash val="dash"/>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b="0" i="0" sz="1200" u="none" cap="none" strike="noStrike">
              <a:solidFill>
                <a:srgbClr val="FFFFFF"/>
              </a:solidFill>
              <a:latin typeface="Arial"/>
              <a:ea typeface="Arial"/>
              <a:cs typeface="Arial"/>
              <a:sym typeface="Arial"/>
            </a:endParaRPr>
          </a:p>
        </p:txBody>
      </p:sp>
      <p:sp>
        <p:nvSpPr>
          <p:cNvPr id="370" name="Google Shape;370;p23"/>
          <p:cNvSpPr/>
          <p:nvPr/>
        </p:nvSpPr>
        <p:spPr>
          <a:xfrm>
            <a:off x="6279981" y="3542535"/>
            <a:ext cx="1743793" cy="572266"/>
          </a:xfrm>
          <a:prstGeom prst="roundRect">
            <a:avLst>
              <a:gd fmla="val 16667" name="adj"/>
            </a:avLst>
          </a:prstGeom>
          <a:gradFill>
            <a:gsLst>
              <a:gs pos="0">
                <a:srgbClr val="63993F"/>
              </a:gs>
              <a:gs pos="23000">
                <a:srgbClr val="63993F"/>
              </a:gs>
              <a:gs pos="69000">
                <a:srgbClr val="548135"/>
              </a:gs>
              <a:gs pos="97000">
                <a:srgbClr val="4E7931"/>
              </a:gs>
              <a:gs pos="100000">
                <a:srgbClr val="4E7931"/>
              </a:gs>
            </a:gsLst>
            <a:path path="circle">
              <a:fillToRect b="50%" l="50%" r="50%" t="50%"/>
            </a:path>
            <a:tileRect/>
          </a:grad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en-US" sz="1200" u="none" cap="none" strike="noStrike">
                <a:solidFill>
                  <a:srgbClr val="FFFFFF"/>
                </a:solidFill>
                <a:latin typeface="Calibri"/>
                <a:ea typeface="Calibri"/>
                <a:cs typeface="Calibri"/>
                <a:sym typeface="Calibri"/>
              </a:rPr>
              <a:t>z/OS Management Facility REST APIs</a:t>
            </a:r>
            <a:endParaRPr/>
          </a:p>
          <a:p>
            <a:pPr indent="0" lvl="0" marL="0" marR="0" rtl="0" algn="ctr">
              <a:spcBef>
                <a:spcPts val="0"/>
              </a:spcBef>
              <a:spcAft>
                <a:spcPts val="0"/>
              </a:spcAft>
              <a:buNone/>
            </a:pPr>
            <a:r>
              <a:rPr b="0" i="0" lang="en-US" sz="800" u="sng" cap="none" strike="noStrike">
                <a:solidFill>
                  <a:schemeClr val="hlink"/>
                </a:solidFill>
                <a:latin typeface="IBM Plex Sans"/>
                <a:ea typeface="IBM Plex Sans"/>
                <a:cs typeface="IBM Plex Sans"/>
                <a:sym typeface="IBM Plex Sans"/>
                <a:hlinkClick r:id="rId4"/>
              </a:rPr>
              <a:t>https://ibm.biz/BdYXHX</a:t>
            </a:r>
            <a:endParaRPr b="0" i="0" sz="800" u="none" cap="none" strike="noStrike">
              <a:solidFill>
                <a:srgbClr val="FFFFFF"/>
              </a:solidFill>
              <a:latin typeface="Calibri"/>
              <a:ea typeface="Calibri"/>
              <a:cs typeface="Calibri"/>
              <a:sym typeface="Calibri"/>
            </a:endParaRPr>
          </a:p>
        </p:txBody>
      </p:sp>
      <p:pic>
        <p:nvPicPr>
          <p:cNvPr id="371" name="Google Shape;371;p23"/>
          <p:cNvPicPr preferRelativeResize="0"/>
          <p:nvPr/>
        </p:nvPicPr>
        <p:blipFill rotWithShape="1">
          <a:blip r:embed="rId5">
            <a:alphaModFix/>
          </a:blip>
          <a:srcRect b="0" l="0" r="0" t="0"/>
          <a:stretch/>
        </p:blipFill>
        <p:spPr>
          <a:xfrm>
            <a:off x="79545" y="163419"/>
            <a:ext cx="1338139" cy="361513"/>
          </a:xfrm>
          <a:prstGeom prst="rect">
            <a:avLst/>
          </a:prstGeom>
          <a:noFill/>
          <a:ln>
            <a:noFill/>
          </a:ln>
        </p:spPr>
      </p:pic>
      <p:sp>
        <p:nvSpPr>
          <p:cNvPr id="372" name="Google Shape;372;p23"/>
          <p:cNvSpPr txBox="1"/>
          <p:nvPr/>
        </p:nvSpPr>
        <p:spPr>
          <a:xfrm>
            <a:off x="104944" y="802699"/>
            <a:ext cx="5000455" cy="95410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IBM Plex Sans"/>
                <a:ea typeface="IBM Plex Sans"/>
                <a:cs typeface="IBM Plex Sans"/>
                <a:sym typeface="IBM Plex Sans"/>
              </a:rPr>
              <a:t>Industry standard REST interfaces to z/OS resources that are language and platform neutral, stateless and scalable</a:t>
            </a:r>
            <a:endParaRPr/>
          </a:p>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IBM Plex Sans"/>
                <a:ea typeface="IBM Plex Sans"/>
                <a:cs typeface="IBM Plex Sans"/>
                <a:sym typeface="IBM Plex Sans"/>
              </a:rPr>
              <a:t>Foundational building blocks for system services  </a:t>
            </a:r>
            <a:endParaRPr/>
          </a:p>
        </p:txBody>
      </p:sp>
      <p:sp>
        <p:nvSpPr>
          <p:cNvPr id="373" name="Google Shape;373;p23"/>
          <p:cNvSpPr txBox="1"/>
          <p:nvPr>
            <p:ph idx="1" type="body"/>
          </p:nvPr>
        </p:nvSpPr>
        <p:spPr>
          <a:xfrm>
            <a:off x="373799" y="2007512"/>
            <a:ext cx="5752151" cy="2943801"/>
          </a:xfrm>
          <a:prstGeom prst="rect">
            <a:avLst/>
          </a:prstGeom>
          <a:noFill/>
          <a:ln>
            <a:noFill/>
          </a:ln>
        </p:spPr>
        <p:txBody>
          <a:bodyPr anchorCtr="0" anchor="t" bIns="45700" lIns="91425" spcFirstLastPara="1" rIns="91425" wrap="square" tIns="45700">
            <a:noAutofit/>
          </a:bodyPr>
          <a:lstStyle/>
          <a:p>
            <a:pPr indent="-171450" lvl="0" marL="171450" rtl="0" algn="l">
              <a:lnSpc>
                <a:spcPct val="100000"/>
              </a:lnSpc>
              <a:spcBef>
                <a:spcPts val="0"/>
              </a:spcBef>
              <a:spcAft>
                <a:spcPts val="0"/>
              </a:spcAft>
              <a:buClr>
                <a:schemeClr val="dk1"/>
              </a:buClr>
              <a:buSzPts val="1400"/>
              <a:buChar char="•"/>
            </a:pPr>
            <a:r>
              <a:rPr b="1" i="1" lang="en-US" sz="1400">
                <a:latin typeface="IBM Plex Sans"/>
                <a:ea typeface="IBM Plex Sans"/>
                <a:cs typeface="IBM Plex Sans"/>
                <a:sym typeface="IBM Plex Sans"/>
              </a:rPr>
              <a:t>Dataset APIs</a:t>
            </a:r>
            <a:endParaRPr/>
          </a:p>
          <a:p>
            <a:pPr indent="-171450" lvl="1" marL="514350" rtl="0" algn="l">
              <a:lnSpc>
                <a:spcPct val="100000"/>
              </a:lnSpc>
              <a:spcBef>
                <a:spcPts val="600"/>
              </a:spcBef>
              <a:spcAft>
                <a:spcPts val="0"/>
              </a:spcAft>
              <a:buClr>
                <a:schemeClr val="dk1"/>
              </a:buClr>
              <a:buSzPts val="1200"/>
              <a:buChar char="–"/>
            </a:pPr>
            <a:r>
              <a:rPr lang="en-US" sz="1200">
                <a:latin typeface="IBM Plex Sans"/>
                <a:ea typeface="IBM Plex Sans"/>
                <a:cs typeface="IBM Plex Sans"/>
                <a:sym typeface="IBM Plex Sans"/>
              </a:rPr>
              <a:t>Create, read, update, delete, and list data sets </a:t>
            </a:r>
            <a:endParaRPr/>
          </a:p>
          <a:p>
            <a:pPr indent="-171450" lvl="0" marL="171450" rtl="0" algn="l">
              <a:lnSpc>
                <a:spcPct val="100000"/>
              </a:lnSpc>
              <a:spcBef>
                <a:spcPts val="600"/>
              </a:spcBef>
              <a:spcAft>
                <a:spcPts val="0"/>
              </a:spcAft>
              <a:buClr>
                <a:schemeClr val="dk1"/>
              </a:buClr>
              <a:buSzPts val="1400"/>
              <a:buChar char="•"/>
            </a:pPr>
            <a:r>
              <a:rPr b="1" i="1" lang="en-US" sz="1400">
                <a:latin typeface="IBM Plex Sans"/>
                <a:ea typeface="IBM Plex Sans"/>
                <a:cs typeface="IBM Plex Sans"/>
                <a:sym typeface="IBM Plex Sans"/>
              </a:rPr>
              <a:t>JES APIs</a:t>
            </a:r>
            <a:r>
              <a:rPr i="1" lang="en-US" sz="1400">
                <a:latin typeface="IBM Plex Sans"/>
                <a:ea typeface="IBM Plex Sans"/>
                <a:cs typeface="IBM Plex Sans"/>
                <a:sym typeface="IBM Plex Sans"/>
              </a:rPr>
              <a:t> </a:t>
            </a:r>
            <a:endParaRPr i="1" sz="1000">
              <a:latin typeface="IBM Plex Sans"/>
              <a:ea typeface="IBM Plex Sans"/>
              <a:cs typeface="IBM Plex Sans"/>
              <a:sym typeface="IBM Plex Sans"/>
            </a:endParaRPr>
          </a:p>
          <a:p>
            <a:pPr indent="-171450" lvl="1" marL="514350" rtl="0" algn="l">
              <a:lnSpc>
                <a:spcPct val="100000"/>
              </a:lnSpc>
              <a:spcBef>
                <a:spcPts val="600"/>
              </a:spcBef>
              <a:spcAft>
                <a:spcPts val="0"/>
              </a:spcAft>
              <a:buClr>
                <a:schemeClr val="dk1"/>
              </a:buClr>
              <a:buSzPts val="1200"/>
              <a:buChar char="–"/>
            </a:pPr>
            <a:r>
              <a:rPr lang="en-US" sz="1200">
                <a:latin typeface="IBM Plex Sans"/>
                <a:ea typeface="IBM Plex Sans"/>
                <a:cs typeface="IBM Plex Sans"/>
                <a:sym typeface="IBM Plex Sans"/>
              </a:rPr>
              <a:t>View the information and files of jobs, and submit and cancel job	</a:t>
            </a:r>
            <a:endParaRPr/>
          </a:p>
          <a:p>
            <a:pPr indent="-171450" lvl="0" marL="171450" rtl="0" algn="l">
              <a:lnSpc>
                <a:spcPct val="100000"/>
              </a:lnSpc>
              <a:spcBef>
                <a:spcPts val="600"/>
              </a:spcBef>
              <a:spcAft>
                <a:spcPts val="0"/>
              </a:spcAft>
              <a:buClr>
                <a:schemeClr val="dk1"/>
              </a:buClr>
              <a:buSzPts val="1400"/>
              <a:buChar char="•"/>
            </a:pPr>
            <a:r>
              <a:rPr b="1" i="1" lang="en-US" sz="1400">
                <a:latin typeface="IBM Plex Sans"/>
                <a:ea typeface="IBM Plex Sans"/>
                <a:cs typeface="IBM Plex Sans"/>
                <a:sym typeface="IBM Plex Sans"/>
              </a:rPr>
              <a:t>USS APIs</a:t>
            </a:r>
            <a:endParaRPr/>
          </a:p>
          <a:p>
            <a:pPr indent="-171450" lvl="1" marL="514350" rtl="0" algn="l">
              <a:lnSpc>
                <a:spcPct val="100000"/>
              </a:lnSpc>
              <a:spcBef>
                <a:spcPts val="600"/>
              </a:spcBef>
              <a:spcAft>
                <a:spcPts val="0"/>
              </a:spcAft>
              <a:buClr>
                <a:schemeClr val="dk1"/>
              </a:buClr>
              <a:buSzPts val="1200"/>
              <a:buChar char="–"/>
            </a:pPr>
            <a:r>
              <a:rPr lang="en-US" sz="1200">
                <a:latin typeface="IBM Plex Sans"/>
                <a:ea typeface="IBM Plex Sans"/>
                <a:cs typeface="IBM Plex Sans"/>
                <a:sym typeface="IBM Plex Sans"/>
              </a:rPr>
              <a:t>Create, read, update, and delete USS files	</a:t>
            </a:r>
            <a:endParaRPr/>
          </a:p>
          <a:p>
            <a:pPr indent="-171450" lvl="0" marL="171450" rtl="0" algn="l">
              <a:lnSpc>
                <a:spcPct val="100000"/>
              </a:lnSpc>
              <a:spcBef>
                <a:spcPts val="600"/>
              </a:spcBef>
              <a:spcAft>
                <a:spcPts val="0"/>
              </a:spcAft>
              <a:buClr>
                <a:schemeClr val="dk1"/>
              </a:buClr>
              <a:buSzPts val="1400"/>
              <a:buChar char="•"/>
            </a:pPr>
            <a:r>
              <a:rPr b="1" i="1" lang="en-US" sz="1400">
                <a:latin typeface="IBM Plex Sans"/>
                <a:ea typeface="IBM Plex Sans"/>
                <a:cs typeface="IBM Plex Sans"/>
                <a:sym typeface="IBM Plex Sans"/>
              </a:rPr>
              <a:t>System APIs</a:t>
            </a:r>
            <a:endParaRPr/>
          </a:p>
          <a:p>
            <a:pPr indent="-171450" lvl="1" marL="514350" rtl="0" algn="l">
              <a:lnSpc>
                <a:spcPct val="100000"/>
              </a:lnSpc>
              <a:spcBef>
                <a:spcPts val="600"/>
              </a:spcBef>
              <a:spcAft>
                <a:spcPts val="0"/>
              </a:spcAft>
              <a:buClr>
                <a:schemeClr val="dk1"/>
              </a:buClr>
              <a:buSzPts val="1200"/>
              <a:buChar char="–"/>
            </a:pPr>
            <a:r>
              <a:rPr lang="en-US" sz="1200">
                <a:latin typeface="IBM Plex Sans"/>
                <a:ea typeface="IBM Plex Sans"/>
                <a:cs typeface="IBM Plex Sans"/>
                <a:sym typeface="IBM Plex Sans"/>
              </a:rPr>
              <a:t>View information about PARMLIB, SYSPLEX, and USER</a:t>
            </a:r>
            <a:endParaRPr sz="1200">
              <a:latin typeface="IBM Plex Sans"/>
              <a:ea typeface="IBM Plex Sans"/>
              <a:cs typeface="IBM Plex Sans"/>
              <a:sym typeface="IBM Plex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24"/>
          <p:cNvSpPr txBox="1"/>
          <p:nvPr>
            <p:ph type="title"/>
          </p:nvPr>
        </p:nvSpPr>
        <p:spPr>
          <a:xfrm>
            <a:off x="1447800" y="142507"/>
            <a:ext cx="7893793"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IBM Plex Sans"/>
              <a:buNone/>
            </a:pPr>
            <a:r>
              <a:rPr lang="en-US" sz="2400">
                <a:latin typeface="IBM Plex Sans"/>
                <a:ea typeface="IBM Plex Sans"/>
                <a:cs typeface="IBM Plex Sans"/>
                <a:sym typeface="IBM Plex Sans"/>
              </a:rPr>
              <a:t>Web Desktop – An app container in a browser</a:t>
            </a:r>
            <a:endParaRPr/>
          </a:p>
        </p:txBody>
      </p:sp>
      <p:sp>
        <p:nvSpPr>
          <p:cNvPr id="380" name="Google Shape;380;p24"/>
          <p:cNvSpPr txBox="1"/>
          <p:nvPr>
            <p:ph idx="1" type="body"/>
          </p:nvPr>
        </p:nvSpPr>
        <p:spPr>
          <a:xfrm>
            <a:off x="406119" y="1691699"/>
            <a:ext cx="4694769" cy="3320568"/>
          </a:xfrm>
          <a:prstGeom prst="rect">
            <a:avLst/>
          </a:prstGeom>
          <a:noFill/>
          <a:ln>
            <a:noFill/>
          </a:ln>
        </p:spPr>
        <p:txBody>
          <a:bodyPr anchorCtr="0" anchor="t" bIns="45700" lIns="91425" spcFirstLastPara="1" rIns="91425" wrap="square" tIns="45700">
            <a:noAutofit/>
          </a:bodyPr>
          <a:lstStyle/>
          <a:p>
            <a:pPr indent="-171450" lvl="0" marL="171450" rtl="0" algn="l">
              <a:lnSpc>
                <a:spcPct val="80000"/>
              </a:lnSpc>
              <a:spcBef>
                <a:spcPts val="0"/>
              </a:spcBef>
              <a:spcAft>
                <a:spcPts val="0"/>
              </a:spcAft>
              <a:buClr>
                <a:schemeClr val="dk1"/>
              </a:buClr>
              <a:buSzPts val="1387"/>
              <a:buChar char="•"/>
            </a:pPr>
            <a:r>
              <a:rPr b="1" i="1" lang="en-US" sz="1387">
                <a:latin typeface="IBM Plex Sans"/>
                <a:ea typeface="IBM Plex Sans"/>
                <a:cs typeface="IBM Plex Sans"/>
                <a:sym typeface="IBM Plex Sans"/>
              </a:rPr>
              <a:t>Mainframe Virtual Desktop</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A web-based window manager that provides full screen interactive experience</a:t>
            </a:r>
            <a:endParaRPr/>
          </a:p>
          <a:p>
            <a:pPr indent="-171450" lvl="0" marL="171450" rtl="0" algn="l">
              <a:lnSpc>
                <a:spcPct val="80000"/>
              </a:lnSpc>
              <a:spcBef>
                <a:spcPts val="600"/>
              </a:spcBef>
              <a:spcAft>
                <a:spcPts val="0"/>
              </a:spcAft>
              <a:buClr>
                <a:schemeClr val="dk1"/>
              </a:buClr>
              <a:buSzPts val="1387"/>
              <a:buChar char="•"/>
            </a:pPr>
            <a:r>
              <a:rPr b="1" i="1" lang="en-US" sz="1387">
                <a:latin typeface="IBM Plex Sans"/>
                <a:ea typeface="IBM Plex Sans"/>
                <a:cs typeface="IBM Plex Sans"/>
                <a:sym typeface="IBM Plex Sans"/>
              </a:rPr>
              <a:t>Zowe Node Server</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Runs zLUX; uses Express.js as web service framework for communication between applications and z/OS services and components, pre-reqs Node.js for z/OS  	</a:t>
            </a:r>
            <a:endParaRPr/>
          </a:p>
          <a:p>
            <a:pPr indent="-171450" lvl="0" marL="171450" rtl="0" algn="l">
              <a:lnSpc>
                <a:spcPct val="80000"/>
              </a:lnSpc>
              <a:spcBef>
                <a:spcPts val="600"/>
              </a:spcBef>
              <a:spcAft>
                <a:spcPts val="0"/>
              </a:spcAft>
              <a:buClr>
                <a:schemeClr val="dk1"/>
              </a:buClr>
              <a:buSzPts val="1387"/>
              <a:buChar char="•"/>
            </a:pPr>
            <a:r>
              <a:rPr b="1" i="1" lang="en-US" sz="1387">
                <a:latin typeface="IBM Plex Sans"/>
                <a:ea typeface="IBM Plex Sans"/>
                <a:cs typeface="IBM Plex Sans"/>
                <a:sym typeface="IBM Plex Sans"/>
              </a:rPr>
              <a:t>ZSS Server</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Provides secured REST API services </a:t>
            </a:r>
            <a:endParaRPr/>
          </a:p>
          <a:p>
            <a:pPr indent="-171450" lvl="0" marL="171450" rtl="0" algn="l">
              <a:lnSpc>
                <a:spcPct val="80000"/>
              </a:lnSpc>
              <a:spcBef>
                <a:spcPts val="600"/>
              </a:spcBef>
              <a:spcAft>
                <a:spcPts val="0"/>
              </a:spcAft>
              <a:buClr>
                <a:schemeClr val="dk1"/>
              </a:buClr>
              <a:buSzPts val="1387"/>
              <a:buChar char="•"/>
            </a:pPr>
            <a:r>
              <a:rPr b="1" i="1" lang="en-US" sz="1387">
                <a:latin typeface="IBM Plex Sans"/>
                <a:ea typeface="IBM Plex Sans"/>
                <a:cs typeface="IBM Plex Sans"/>
                <a:sym typeface="IBM Plex Sans"/>
              </a:rPr>
              <a:t>Application plug-in</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Dataservices, Configuration dataservice, URI broker, app-to-app communication, Error reporting UI, Logging utility</a:t>
            </a:r>
            <a:endParaRPr/>
          </a:p>
          <a:p>
            <a:pPr indent="-171450" lvl="0" marL="171450" rtl="0" algn="l">
              <a:lnSpc>
                <a:spcPct val="80000"/>
              </a:lnSpc>
              <a:spcBef>
                <a:spcPts val="600"/>
              </a:spcBef>
              <a:spcAft>
                <a:spcPts val="0"/>
              </a:spcAft>
              <a:buClr>
                <a:schemeClr val="dk1"/>
              </a:buClr>
              <a:buSzPts val="1387"/>
              <a:buChar char="•"/>
            </a:pPr>
            <a:r>
              <a:rPr b="1" i="1" lang="en-US" sz="1387">
                <a:latin typeface="IBM Plex Sans"/>
                <a:ea typeface="IBM Plex Sans"/>
                <a:cs typeface="IBM Plex Sans"/>
                <a:sym typeface="IBM Plex Sans"/>
              </a:rPr>
              <a:t>Explorers</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JES, MVS, USS explorers</a:t>
            </a:r>
            <a:endParaRPr/>
          </a:p>
          <a:p>
            <a:pPr indent="-171449" lvl="1" marL="514350" rtl="0" algn="l">
              <a:lnSpc>
                <a:spcPct val="80000"/>
              </a:lnSpc>
              <a:spcBef>
                <a:spcPts val="600"/>
              </a:spcBef>
              <a:spcAft>
                <a:spcPts val="0"/>
              </a:spcAft>
              <a:buClr>
                <a:schemeClr val="dk1"/>
              </a:buClr>
              <a:buSzPts val="1202"/>
              <a:buChar char="–"/>
            </a:pPr>
            <a:r>
              <a:rPr lang="en-US" sz="1202">
                <a:latin typeface="IBM Plex Sans"/>
                <a:ea typeface="IBM Plex Sans"/>
                <a:cs typeface="IBM Plex Sans"/>
                <a:sym typeface="IBM Plex Sans"/>
              </a:rPr>
              <a:t>Basic editing support for REXX and JCL</a:t>
            </a:r>
            <a:r>
              <a:rPr lang="en-US" sz="1110">
                <a:latin typeface="IBM Plex Sans"/>
                <a:ea typeface="IBM Plex Sans"/>
                <a:cs typeface="IBM Plex Sans"/>
                <a:sym typeface="IBM Plex Sans"/>
              </a:rPr>
              <a:t>	</a:t>
            </a:r>
            <a:endParaRPr/>
          </a:p>
        </p:txBody>
      </p:sp>
      <p:pic>
        <p:nvPicPr>
          <p:cNvPr id="381" name="Google Shape;381;p24"/>
          <p:cNvPicPr preferRelativeResize="0"/>
          <p:nvPr/>
        </p:nvPicPr>
        <p:blipFill rotWithShape="1">
          <a:blip r:embed="rId3">
            <a:alphaModFix/>
          </a:blip>
          <a:srcRect b="0" l="0" r="0" t="0"/>
          <a:stretch/>
        </p:blipFill>
        <p:spPr>
          <a:xfrm>
            <a:off x="5287269" y="802699"/>
            <a:ext cx="3401877" cy="1889702"/>
          </a:xfrm>
          <a:prstGeom prst="rect">
            <a:avLst/>
          </a:prstGeom>
          <a:noFill/>
          <a:ln>
            <a:noFill/>
          </a:ln>
        </p:spPr>
      </p:pic>
      <p:pic>
        <p:nvPicPr>
          <p:cNvPr id="382" name="Google Shape;382;p24"/>
          <p:cNvPicPr preferRelativeResize="0"/>
          <p:nvPr/>
        </p:nvPicPr>
        <p:blipFill rotWithShape="1">
          <a:blip r:embed="rId4">
            <a:alphaModFix/>
          </a:blip>
          <a:srcRect b="0" l="0" r="0" t="0"/>
          <a:stretch/>
        </p:blipFill>
        <p:spPr>
          <a:xfrm>
            <a:off x="104945" y="184696"/>
            <a:ext cx="1342855" cy="362787"/>
          </a:xfrm>
          <a:prstGeom prst="rect">
            <a:avLst/>
          </a:prstGeom>
          <a:noFill/>
          <a:ln>
            <a:noFill/>
          </a:ln>
        </p:spPr>
      </p:pic>
      <p:sp>
        <p:nvSpPr>
          <p:cNvPr id="383" name="Google Shape;383;p24"/>
          <p:cNvSpPr txBox="1"/>
          <p:nvPr/>
        </p:nvSpPr>
        <p:spPr>
          <a:xfrm>
            <a:off x="104945" y="802699"/>
            <a:ext cx="4821442" cy="738664"/>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chemeClr val="dk1"/>
              </a:buClr>
              <a:buSzPts val="1400"/>
              <a:buFont typeface="Arial"/>
              <a:buChar char="•"/>
            </a:pPr>
            <a:r>
              <a:rPr b="0" i="0" lang="en-US" sz="1400" u="none" cap="none" strike="noStrike">
                <a:solidFill>
                  <a:schemeClr val="dk1"/>
                </a:solidFill>
                <a:latin typeface="IBM Plex Sans"/>
                <a:ea typeface="IBM Plex Sans"/>
                <a:cs typeface="IBM Plex Sans"/>
                <a:sym typeface="IBM Plex Sans"/>
              </a:rPr>
              <a:t>Known as </a:t>
            </a:r>
            <a:r>
              <a:rPr b="1" i="0" lang="en-US" sz="1400" u="none" cap="none" strike="noStrike">
                <a:solidFill>
                  <a:schemeClr val="dk1"/>
                </a:solidFill>
                <a:latin typeface="IBM Plex Sans"/>
                <a:ea typeface="IBM Plex Sans"/>
                <a:cs typeface="IBM Plex Sans"/>
                <a:sym typeface="IBM Plex Sans"/>
              </a:rPr>
              <a:t>zLUX</a:t>
            </a:r>
            <a:r>
              <a:rPr b="0" i="0" lang="en-US" sz="1400" u="none" cap="none" strike="noStrike">
                <a:solidFill>
                  <a:schemeClr val="dk1"/>
                </a:solidFill>
                <a:latin typeface="IBM Plex Sans"/>
                <a:ea typeface="IBM Plex Sans"/>
                <a:cs typeface="IBM Plex Sans"/>
                <a:sym typeface="IBM Plex Sans"/>
              </a:rPr>
              <a:t>, the Zowe Web UI is a virtual desktop system that offers a rich and open platform for a web-based mainframe user experience. </a:t>
            </a:r>
            <a:endParaRPr/>
          </a:p>
        </p:txBody>
      </p:sp>
      <p:pic>
        <p:nvPicPr>
          <p:cNvPr id="384" name="Google Shape;384;p24"/>
          <p:cNvPicPr preferRelativeResize="0"/>
          <p:nvPr/>
        </p:nvPicPr>
        <p:blipFill rotWithShape="1">
          <a:blip r:embed="rId5">
            <a:alphaModFix/>
          </a:blip>
          <a:srcRect b="0" l="0" r="0" t="0"/>
          <a:stretch/>
        </p:blipFill>
        <p:spPr>
          <a:xfrm>
            <a:off x="5281329" y="2766538"/>
            <a:ext cx="2380386" cy="1998134"/>
          </a:xfrm>
          <a:prstGeom prst="rect">
            <a:avLst/>
          </a:prstGeom>
          <a:noFill/>
          <a:ln>
            <a:noFill/>
          </a:ln>
        </p:spPr>
      </p:pic>
      <p:pic>
        <p:nvPicPr>
          <p:cNvPr id="385" name="Google Shape;385;p24"/>
          <p:cNvPicPr preferRelativeResize="0"/>
          <p:nvPr/>
        </p:nvPicPr>
        <p:blipFill rotWithShape="1">
          <a:blip r:embed="rId6">
            <a:alphaModFix/>
          </a:blip>
          <a:srcRect b="0" l="0" r="0" t="0"/>
          <a:stretch/>
        </p:blipFill>
        <p:spPr>
          <a:xfrm>
            <a:off x="6261752" y="3115735"/>
            <a:ext cx="2799927" cy="18965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25"/>
          <p:cNvPicPr preferRelativeResize="0"/>
          <p:nvPr/>
        </p:nvPicPr>
        <p:blipFill rotWithShape="1">
          <a:blip r:embed="rId3">
            <a:alphaModFix/>
          </a:blip>
          <a:srcRect b="0" l="0" r="0" t="0"/>
          <a:stretch/>
        </p:blipFill>
        <p:spPr>
          <a:xfrm>
            <a:off x="5363688" y="977410"/>
            <a:ext cx="3780312" cy="873811"/>
          </a:xfrm>
          <a:prstGeom prst="rect">
            <a:avLst/>
          </a:prstGeom>
          <a:noFill/>
          <a:ln>
            <a:noFill/>
          </a:ln>
        </p:spPr>
      </p:pic>
      <p:sp>
        <p:nvSpPr>
          <p:cNvPr id="391" name="Google Shape;391;p25"/>
          <p:cNvSpPr txBox="1"/>
          <p:nvPr>
            <p:ph type="title"/>
          </p:nvPr>
        </p:nvSpPr>
        <p:spPr>
          <a:xfrm>
            <a:off x="1414479" y="150937"/>
            <a:ext cx="7893793"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Font typeface="IBM Plex Sans"/>
              <a:buNone/>
            </a:pPr>
            <a:r>
              <a:rPr lang="en-US" sz="2400">
                <a:latin typeface="IBM Plex Sans"/>
                <a:ea typeface="IBM Plex Sans"/>
                <a:cs typeface="IBM Plex Sans"/>
                <a:sym typeface="IBM Plex Sans"/>
              </a:rPr>
              <a:t>CLI – Enables cloud-like access to mainframe</a:t>
            </a:r>
            <a:endParaRPr/>
          </a:p>
        </p:txBody>
      </p:sp>
      <p:pic>
        <p:nvPicPr>
          <p:cNvPr id="392" name="Google Shape;392;p25"/>
          <p:cNvPicPr preferRelativeResize="0"/>
          <p:nvPr/>
        </p:nvPicPr>
        <p:blipFill rotWithShape="1">
          <a:blip r:embed="rId4">
            <a:alphaModFix/>
          </a:blip>
          <a:srcRect b="0" l="0" r="0" t="0"/>
          <a:stretch/>
        </p:blipFill>
        <p:spPr>
          <a:xfrm>
            <a:off x="172678" y="192245"/>
            <a:ext cx="1279333" cy="345626"/>
          </a:xfrm>
          <a:prstGeom prst="rect">
            <a:avLst/>
          </a:prstGeom>
          <a:noFill/>
          <a:ln>
            <a:noFill/>
          </a:ln>
        </p:spPr>
      </p:pic>
      <p:sp>
        <p:nvSpPr>
          <p:cNvPr id="393" name="Google Shape;393;p25"/>
          <p:cNvSpPr txBox="1"/>
          <p:nvPr/>
        </p:nvSpPr>
        <p:spPr>
          <a:xfrm>
            <a:off x="273947" y="700411"/>
            <a:ext cx="5347589" cy="1246495"/>
          </a:xfrm>
          <a:prstGeom prst="rect">
            <a:avLst/>
          </a:prstGeom>
          <a:noFill/>
          <a:ln>
            <a:noFill/>
          </a:ln>
        </p:spPr>
        <p:txBody>
          <a:bodyPr anchorCtr="0" anchor="t" bIns="45700" lIns="91425" spcFirstLastPara="1" rIns="91425" wrap="square" tIns="45700">
            <a:noAutofit/>
          </a:bodyPr>
          <a:lstStyle/>
          <a:p>
            <a:pPr indent="-257175" lvl="0" marL="257175"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IBM Plex Sans"/>
                <a:ea typeface="IBM Plex Sans"/>
                <a:cs typeface="IBM Plex Sans"/>
                <a:sym typeface="IBM Plex Sans"/>
              </a:rPr>
              <a:t>Enables app developer and DevOps engineers to interact with the mainframe easily through a CLI from any terminal on Windows, MacOS, Linux</a:t>
            </a:r>
            <a:endParaRPr/>
          </a:p>
          <a:p>
            <a:pPr indent="-257175" lvl="0" marL="257175" marR="0" rtl="0" algn="l">
              <a:spcBef>
                <a:spcPts val="600"/>
              </a:spcBef>
              <a:spcAft>
                <a:spcPts val="0"/>
              </a:spcAft>
              <a:buClr>
                <a:srgbClr val="000000"/>
              </a:buClr>
              <a:buSzPts val="1400"/>
              <a:buFont typeface="Arial"/>
              <a:buChar char="•"/>
            </a:pPr>
            <a:r>
              <a:rPr b="0" i="0" lang="en-US" sz="1400" u="none" cap="none" strike="noStrike">
                <a:solidFill>
                  <a:srgbClr val="000000"/>
                </a:solidFill>
                <a:latin typeface="IBM Plex Sans"/>
                <a:ea typeface="IBM Plex Sans"/>
                <a:cs typeface="IBM Plex Sans"/>
                <a:sym typeface="IBM Plex Sans"/>
              </a:rPr>
              <a:t>Easily integrates with </a:t>
            </a:r>
            <a:r>
              <a:rPr b="0" i="0" lang="en-US" sz="1400" u="none" cap="none" strike="noStrike">
                <a:solidFill>
                  <a:schemeClr val="dk1"/>
                </a:solidFill>
                <a:latin typeface="IBM Plex Sans"/>
                <a:ea typeface="IBM Plex Sans"/>
                <a:cs typeface="IBM Plex Sans"/>
                <a:sym typeface="IBM Plex Sans"/>
              </a:rPr>
              <a:t>IDEs, shell commands, bash scripts, and build tools; installs using NPM</a:t>
            </a:r>
            <a:endParaRPr b="0" i="0" sz="1400" u="none" cap="none" strike="noStrike">
              <a:solidFill>
                <a:srgbClr val="000000"/>
              </a:solidFill>
              <a:latin typeface="IBM Plex Sans"/>
              <a:ea typeface="IBM Plex Sans"/>
              <a:cs typeface="IBM Plex Sans"/>
              <a:sym typeface="IBM Plex Sans"/>
            </a:endParaRPr>
          </a:p>
        </p:txBody>
      </p:sp>
      <p:sp>
        <p:nvSpPr>
          <p:cNvPr id="394" name="Google Shape;394;p25"/>
          <p:cNvSpPr txBox="1"/>
          <p:nvPr/>
        </p:nvSpPr>
        <p:spPr>
          <a:xfrm>
            <a:off x="5732921" y="700411"/>
            <a:ext cx="3039534" cy="27699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200" u="none" cap="none" strike="noStrike">
                <a:solidFill>
                  <a:schemeClr val="dk1"/>
                </a:solidFill>
                <a:latin typeface="IBM Plex Sans"/>
                <a:ea typeface="IBM Plex Sans"/>
                <a:cs typeface="IBM Plex Sans"/>
                <a:sym typeface="IBM Plex Sans"/>
              </a:rPr>
              <a:t>Build | Test | Deploy</a:t>
            </a:r>
            <a:endParaRPr/>
          </a:p>
        </p:txBody>
      </p:sp>
      <p:sp>
        <p:nvSpPr>
          <p:cNvPr id="395" name="Google Shape;395;p25"/>
          <p:cNvSpPr txBox="1"/>
          <p:nvPr/>
        </p:nvSpPr>
        <p:spPr>
          <a:xfrm>
            <a:off x="560068" y="2109446"/>
            <a:ext cx="4801308" cy="2921000"/>
          </a:xfrm>
          <a:prstGeom prst="rect">
            <a:avLst/>
          </a:prstGeom>
          <a:noFill/>
          <a:ln>
            <a:noFill/>
          </a:ln>
        </p:spPr>
        <p:txBody>
          <a:bodyPr anchorCtr="0" anchor="t" bIns="45700" lIns="91425" spcFirstLastPara="1" rIns="91425" wrap="square" tIns="45700">
            <a:noAutofit/>
          </a:bodyPr>
          <a:lstStyle/>
          <a:p>
            <a:pPr indent="-171450" lvl="0" marL="171450" marR="0" rtl="0" algn="l">
              <a:lnSpc>
                <a:spcPct val="90000"/>
              </a:lnSpc>
              <a:spcBef>
                <a:spcPts val="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Interact with mainframe files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Create, edit, download, and upload mainframe files (data sets) directly</a:t>
            </a:r>
            <a:endParaRPr/>
          </a:p>
          <a:p>
            <a:pPr indent="-171450" lvl="0" marL="171450" marR="0" rtl="0" algn="l">
              <a:lnSpc>
                <a:spcPct val="90000"/>
              </a:lnSpc>
              <a:spcBef>
                <a:spcPts val="60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Submit jobs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Submit JCL from data sets or local storage, monitor status, view and download output automatically</a:t>
            </a:r>
            <a:endParaRPr/>
          </a:p>
          <a:p>
            <a:pPr indent="-171450" lvl="0" marL="171450" marR="0" rtl="0" algn="l">
              <a:lnSpc>
                <a:spcPct val="90000"/>
              </a:lnSpc>
              <a:spcBef>
                <a:spcPts val="60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Issue TSO and z/OS console commands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Issue TSO and console commands to the mainframe directly</a:t>
            </a:r>
            <a:endParaRPr/>
          </a:p>
          <a:p>
            <a:pPr indent="-171450" lvl="0" marL="171450" marR="0" rtl="0" algn="l">
              <a:lnSpc>
                <a:spcPct val="90000"/>
              </a:lnSpc>
              <a:spcBef>
                <a:spcPts val="60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Integrate z/OS actions into scripts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Build local scripts that accomplish both mainframe and local tasks</a:t>
            </a:r>
            <a:endParaRPr/>
          </a:p>
          <a:p>
            <a:pPr indent="-171450" lvl="0" marL="171450" marR="0" rtl="0" algn="l">
              <a:lnSpc>
                <a:spcPct val="90000"/>
              </a:lnSpc>
              <a:spcBef>
                <a:spcPts val="600"/>
              </a:spcBef>
              <a:spcAft>
                <a:spcPts val="0"/>
              </a:spcAft>
              <a:buClr>
                <a:schemeClr val="dk1"/>
              </a:buClr>
              <a:buSzPts val="1275"/>
              <a:buFont typeface="Arial"/>
              <a:buChar char="•"/>
            </a:pPr>
            <a:r>
              <a:rPr b="1" i="1" lang="en-US" sz="1275" u="none" cap="none" strike="noStrike">
                <a:solidFill>
                  <a:schemeClr val="dk1"/>
                </a:solidFill>
                <a:latin typeface="IBM Plex Sans"/>
                <a:ea typeface="IBM Plex Sans"/>
                <a:cs typeface="IBM Plex Sans"/>
                <a:sym typeface="IBM Plex Sans"/>
              </a:rPr>
              <a:t>Produce responses as JSON documents</a:t>
            </a:r>
            <a:br>
              <a:rPr b="1" i="1" lang="en-US" sz="127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Return data in JSON format on request for consumption in other programming languages</a:t>
            </a:r>
            <a:endParaRPr/>
          </a:p>
          <a:p>
            <a:pPr indent="-171450" lvl="0" marL="171450" marR="0" rtl="0" algn="l">
              <a:lnSpc>
                <a:spcPct val="90000"/>
              </a:lnSpc>
              <a:spcBef>
                <a:spcPts val="600"/>
              </a:spcBef>
              <a:spcAft>
                <a:spcPts val="0"/>
              </a:spcAft>
              <a:buClr>
                <a:schemeClr val="dk1"/>
              </a:buClr>
              <a:buSzPts val="1105"/>
              <a:buFont typeface="Arial"/>
              <a:buChar char="•"/>
            </a:pPr>
            <a:r>
              <a:rPr b="1" i="1" lang="en-US" sz="1105" u="none" cap="none" strike="noStrike">
                <a:solidFill>
                  <a:schemeClr val="dk1"/>
                </a:solidFill>
                <a:latin typeface="IBM Plex Sans"/>
                <a:ea typeface="IBM Plex Sans"/>
                <a:cs typeface="IBM Plex Sans"/>
                <a:sym typeface="IBM Plex Sans"/>
              </a:rPr>
              <a:t>CLI Plug-Ins</a:t>
            </a:r>
            <a:br>
              <a:rPr b="1" i="1" lang="en-US" sz="1105" u="none" cap="none" strike="noStrike">
                <a:solidFill>
                  <a:schemeClr val="dk1"/>
                </a:solidFill>
                <a:latin typeface="IBM Plex Sans"/>
                <a:ea typeface="IBM Plex Sans"/>
                <a:cs typeface="IBM Plex Sans"/>
                <a:sym typeface="IBM Plex Sans"/>
              </a:rPr>
            </a:br>
            <a:r>
              <a:rPr b="0" i="0" lang="en-US" sz="1105" u="none" cap="none" strike="noStrike">
                <a:solidFill>
                  <a:schemeClr val="dk1"/>
                </a:solidFill>
                <a:latin typeface="IBM Plex Sans"/>
                <a:ea typeface="IBM Plex Sans"/>
                <a:cs typeface="IBM Plex Sans"/>
                <a:sym typeface="IBM Plex Sans"/>
              </a:rPr>
              <a:t>Access to CICS and DB2</a:t>
            </a:r>
            <a:endParaRPr b="0" i="0" sz="1105" u="none" cap="none" strike="noStrike">
              <a:solidFill>
                <a:schemeClr val="dk1"/>
              </a:solidFill>
              <a:latin typeface="IBM Plex Sans"/>
              <a:ea typeface="IBM Plex Sans"/>
              <a:cs typeface="IBM Plex Sans"/>
              <a:sym typeface="IBM Plex Sans"/>
            </a:endParaRPr>
          </a:p>
          <a:p>
            <a:pPr indent="-106680" lvl="1" marL="514350" marR="0" rtl="0" algn="l">
              <a:lnSpc>
                <a:spcPct val="80000"/>
              </a:lnSpc>
              <a:spcBef>
                <a:spcPts val="600"/>
              </a:spcBef>
              <a:spcAft>
                <a:spcPts val="0"/>
              </a:spcAft>
              <a:buClr>
                <a:schemeClr val="dk1"/>
              </a:buClr>
              <a:buSzPts val="1020"/>
              <a:buFont typeface="Arial"/>
              <a:buNone/>
            </a:pPr>
            <a:r>
              <a:t/>
            </a:r>
            <a:endParaRPr b="0" i="0" sz="1020" u="none" cap="none" strike="noStrike">
              <a:solidFill>
                <a:schemeClr val="dk1"/>
              </a:solidFill>
              <a:latin typeface="IBM Plex Sans"/>
              <a:ea typeface="IBM Plex Sans"/>
              <a:cs typeface="IBM Plex Sans"/>
              <a:sym typeface="IBM Plex Sans"/>
            </a:endParaRPr>
          </a:p>
        </p:txBody>
      </p:sp>
      <p:pic>
        <p:nvPicPr>
          <p:cNvPr id="396" name="Google Shape;396;p25"/>
          <p:cNvPicPr preferRelativeResize="0"/>
          <p:nvPr/>
        </p:nvPicPr>
        <p:blipFill rotWithShape="1">
          <a:blip r:embed="rId5">
            <a:alphaModFix/>
          </a:blip>
          <a:srcRect b="0" l="0" r="0" t="0"/>
          <a:stretch/>
        </p:blipFill>
        <p:spPr>
          <a:xfrm>
            <a:off x="6703275" y="1340036"/>
            <a:ext cx="2069180" cy="1213740"/>
          </a:xfrm>
          <a:prstGeom prst="rect">
            <a:avLst/>
          </a:prstGeom>
          <a:noFill/>
          <a:ln>
            <a:noFill/>
          </a:ln>
        </p:spPr>
      </p:pic>
      <p:pic>
        <p:nvPicPr>
          <p:cNvPr id="397" name="Google Shape;397;p25"/>
          <p:cNvPicPr preferRelativeResize="0"/>
          <p:nvPr/>
        </p:nvPicPr>
        <p:blipFill rotWithShape="1">
          <a:blip r:embed="rId6">
            <a:alphaModFix/>
          </a:blip>
          <a:srcRect b="0" l="0" r="0" t="0"/>
          <a:stretch/>
        </p:blipFill>
        <p:spPr>
          <a:xfrm>
            <a:off x="5361375" y="2382448"/>
            <a:ext cx="3718611" cy="25309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26"/>
          <p:cNvSpPr txBox="1"/>
          <p:nvPr>
            <p:ph type="title"/>
          </p:nvPr>
        </p:nvSpPr>
        <p:spPr>
          <a:xfrm>
            <a:off x="1358878" y="112651"/>
            <a:ext cx="7150539" cy="44716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IBM Plex Sans"/>
              <a:buNone/>
            </a:pPr>
            <a:r>
              <a:rPr lang="en-US" sz="2000">
                <a:latin typeface="IBM Plex Sans"/>
                <a:ea typeface="IBM Plex Sans"/>
                <a:cs typeface="IBM Plex Sans"/>
                <a:sym typeface="IBM Plex Sans"/>
              </a:rPr>
              <a:t>API Mediation Layer – Gateway to mainframe APIs</a:t>
            </a:r>
            <a:endParaRPr/>
          </a:p>
        </p:txBody>
      </p:sp>
      <p:sp>
        <p:nvSpPr>
          <p:cNvPr id="403" name="Google Shape;403;p26"/>
          <p:cNvSpPr txBox="1"/>
          <p:nvPr>
            <p:ph idx="1" type="body"/>
          </p:nvPr>
        </p:nvSpPr>
        <p:spPr>
          <a:xfrm>
            <a:off x="475589" y="1845616"/>
            <a:ext cx="4774591" cy="2842717"/>
          </a:xfrm>
          <a:prstGeom prst="rect">
            <a:avLst/>
          </a:prstGeom>
          <a:noFill/>
          <a:ln>
            <a:noFill/>
          </a:ln>
        </p:spPr>
        <p:txBody>
          <a:bodyPr anchorCtr="0" anchor="t" bIns="45700" lIns="91425" spcFirstLastPara="1" rIns="91425" wrap="square" tIns="45700">
            <a:noAutofit/>
          </a:bodyPr>
          <a:lstStyle/>
          <a:p>
            <a:pPr indent="0" lvl="0" marL="0" rtl="0" algn="l">
              <a:lnSpc>
                <a:spcPct val="70000"/>
              </a:lnSpc>
              <a:spcBef>
                <a:spcPts val="0"/>
              </a:spcBef>
              <a:spcAft>
                <a:spcPts val="0"/>
              </a:spcAft>
              <a:buClr>
                <a:schemeClr val="dk1"/>
              </a:buClr>
              <a:buSzPts val="700"/>
              <a:buNone/>
            </a:pPr>
            <a:r>
              <a:t/>
            </a:r>
            <a:endParaRPr sz="700">
              <a:solidFill>
                <a:srgbClr val="000000"/>
              </a:solidFill>
              <a:latin typeface="IBM Plex Sans"/>
              <a:ea typeface="IBM Plex Sans"/>
              <a:cs typeface="IBM Plex Sans"/>
              <a:sym typeface="IBM Plex Sans"/>
            </a:endParaRPr>
          </a:p>
          <a:p>
            <a:pPr indent="-171450" lvl="0" marL="171450" rtl="0" algn="l">
              <a:lnSpc>
                <a:spcPct val="100000"/>
              </a:lnSpc>
              <a:spcBef>
                <a:spcPts val="0"/>
              </a:spcBef>
              <a:spcAft>
                <a:spcPts val="0"/>
              </a:spcAft>
              <a:buClr>
                <a:srgbClr val="000000"/>
              </a:buClr>
              <a:buSzPts val="1400"/>
              <a:buChar char="•"/>
            </a:pPr>
            <a:r>
              <a:rPr b="1" i="1" lang="en-US" sz="1400">
                <a:solidFill>
                  <a:srgbClr val="000000"/>
                </a:solidFill>
                <a:latin typeface="IBM Plex Sans"/>
                <a:ea typeface="IBM Plex Sans"/>
                <a:cs typeface="IBM Plex Sans"/>
                <a:sym typeface="IBM Plex Sans"/>
              </a:rPr>
              <a:t>API Catalog</a:t>
            </a:r>
            <a:br>
              <a:rPr lang="en-US" sz="1400">
                <a:solidFill>
                  <a:srgbClr val="000000"/>
                </a:solidFill>
                <a:latin typeface="IBM Plex Sans"/>
                <a:ea typeface="IBM Plex Sans"/>
                <a:cs typeface="IBM Plex Sans"/>
                <a:sym typeface="IBM Plex Sans"/>
              </a:rPr>
            </a:br>
            <a:r>
              <a:rPr lang="en-US" sz="1200">
                <a:solidFill>
                  <a:srgbClr val="000000"/>
                </a:solidFill>
                <a:latin typeface="IBM Plex Sans"/>
                <a:ea typeface="IBM Plex Sans"/>
                <a:cs typeface="IBM Plex Sans"/>
                <a:sym typeface="IBM Plex Sans"/>
              </a:rPr>
              <a:t>UI Catalog of available APIs with their Swagger doc and service status</a:t>
            </a:r>
            <a:endParaRPr sz="1200">
              <a:solidFill>
                <a:srgbClr val="000000"/>
              </a:solidFill>
              <a:latin typeface="IBM Plex Sans"/>
              <a:ea typeface="IBM Plex Sans"/>
              <a:cs typeface="IBM Plex Sans"/>
              <a:sym typeface="IBM Plex Sans"/>
            </a:endParaRPr>
          </a:p>
          <a:p>
            <a:pPr indent="-82550" lvl="0" marL="171450" rtl="0" algn="l">
              <a:lnSpc>
                <a:spcPct val="100000"/>
              </a:lnSpc>
              <a:spcBef>
                <a:spcPts val="0"/>
              </a:spcBef>
              <a:spcAft>
                <a:spcPts val="0"/>
              </a:spcAft>
              <a:buClr>
                <a:srgbClr val="000000"/>
              </a:buClr>
              <a:buSzPts val="1400"/>
              <a:buNone/>
            </a:pPr>
            <a:r>
              <a:t/>
            </a:r>
            <a:endParaRPr sz="1400">
              <a:solidFill>
                <a:srgbClr val="000000"/>
              </a:solidFill>
              <a:latin typeface="IBM Plex Sans"/>
              <a:ea typeface="IBM Plex Sans"/>
              <a:cs typeface="IBM Plex Sans"/>
              <a:sym typeface="IBM Plex Sans"/>
            </a:endParaRPr>
          </a:p>
          <a:p>
            <a:pPr indent="-171450" lvl="0" marL="171450" rtl="0" algn="l">
              <a:lnSpc>
                <a:spcPct val="100000"/>
              </a:lnSpc>
              <a:spcBef>
                <a:spcPts val="0"/>
              </a:spcBef>
              <a:spcAft>
                <a:spcPts val="0"/>
              </a:spcAft>
              <a:buClr>
                <a:srgbClr val="000000"/>
              </a:buClr>
              <a:buSzPts val="1400"/>
              <a:buChar char="•"/>
            </a:pPr>
            <a:r>
              <a:rPr b="1" i="1" lang="en-US" sz="1400">
                <a:solidFill>
                  <a:srgbClr val="000000"/>
                </a:solidFill>
                <a:latin typeface="IBM Plex Sans"/>
                <a:ea typeface="IBM Plex Sans"/>
                <a:cs typeface="IBM Plex Sans"/>
                <a:sym typeface="IBM Plex Sans"/>
              </a:rPr>
              <a:t>Gateway</a:t>
            </a:r>
            <a:br>
              <a:rPr lang="en-US" sz="1400">
                <a:solidFill>
                  <a:srgbClr val="000000"/>
                </a:solidFill>
                <a:latin typeface="IBM Plex Sans"/>
                <a:ea typeface="IBM Plex Sans"/>
                <a:cs typeface="IBM Plex Sans"/>
                <a:sym typeface="IBM Plex Sans"/>
              </a:rPr>
            </a:br>
            <a:r>
              <a:rPr lang="en-US" sz="1200">
                <a:solidFill>
                  <a:srgbClr val="000000"/>
                </a:solidFill>
                <a:latin typeface="IBM Plex Sans"/>
                <a:ea typeface="IBM Plex Sans"/>
                <a:cs typeface="IBM Plex Sans"/>
                <a:sym typeface="IBM Plex Sans"/>
              </a:rPr>
              <a:t>Single secure point of entry to an ecosystem of API services. Hides complexity. Highly available.  Based on Netflix Zuul.</a:t>
            </a:r>
            <a:endParaRPr/>
          </a:p>
          <a:p>
            <a:pPr indent="-82550" lvl="0" marL="171450" rtl="0" algn="l">
              <a:lnSpc>
                <a:spcPct val="100000"/>
              </a:lnSpc>
              <a:spcBef>
                <a:spcPts val="0"/>
              </a:spcBef>
              <a:spcAft>
                <a:spcPts val="0"/>
              </a:spcAft>
              <a:buClr>
                <a:srgbClr val="000000"/>
              </a:buClr>
              <a:buSzPts val="1400"/>
              <a:buNone/>
            </a:pPr>
            <a:r>
              <a:t/>
            </a:r>
            <a:endParaRPr sz="1400">
              <a:solidFill>
                <a:srgbClr val="000000"/>
              </a:solidFill>
              <a:latin typeface="IBM Plex Sans"/>
              <a:ea typeface="IBM Plex Sans"/>
              <a:cs typeface="IBM Plex Sans"/>
              <a:sym typeface="IBM Plex Sans"/>
            </a:endParaRPr>
          </a:p>
          <a:p>
            <a:pPr indent="-171450" lvl="0" marL="171450" rtl="0" algn="l">
              <a:lnSpc>
                <a:spcPct val="100000"/>
              </a:lnSpc>
              <a:spcBef>
                <a:spcPts val="0"/>
              </a:spcBef>
              <a:spcAft>
                <a:spcPts val="0"/>
              </a:spcAft>
              <a:buClr>
                <a:srgbClr val="000000"/>
              </a:buClr>
              <a:buSzPts val="1400"/>
              <a:buChar char="•"/>
            </a:pPr>
            <a:r>
              <a:rPr b="1" i="1" lang="en-US" sz="1400">
                <a:solidFill>
                  <a:srgbClr val="000000"/>
                </a:solidFill>
                <a:latin typeface="IBM Plex Sans"/>
                <a:ea typeface="IBM Plex Sans"/>
                <a:cs typeface="IBM Plex Sans"/>
                <a:sym typeface="IBM Plex Sans"/>
              </a:rPr>
              <a:t>Discovery Service</a:t>
            </a:r>
            <a:br>
              <a:rPr lang="en-US" sz="1400">
                <a:solidFill>
                  <a:srgbClr val="000000"/>
                </a:solidFill>
                <a:latin typeface="IBM Plex Sans"/>
                <a:ea typeface="IBM Plex Sans"/>
                <a:cs typeface="IBM Plex Sans"/>
                <a:sym typeface="IBM Plex Sans"/>
              </a:rPr>
            </a:br>
            <a:r>
              <a:rPr lang="en-US" sz="1200">
                <a:solidFill>
                  <a:srgbClr val="000000"/>
                </a:solidFill>
                <a:latin typeface="IBM Plex Sans"/>
                <a:ea typeface="IBM Plex Sans"/>
                <a:cs typeface="IBM Plex Sans"/>
                <a:sym typeface="IBM Plex Sans"/>
              </a:rPr>
              <a:t>Discover APIs across many applications. Repository of active API services. Based on Netflix Eureka.</a:t>
            </a:r>
            <a:endParaRPr sz="1200">
              <a:solidFill>
                <a:srgbClr val="000000"/>
              </a:solidFill>
              <a:latin typeface="IBM Plex Sans"/>
              <a:ea typeface="IBM Plex Sans"/>
              <a:cs typeface="IBM Plex Sans"/>
              <a:sym typeface="IBM Plex Sans"/>
            </a:endParaRPr>
          </a:p>
        </p:txBody>
      </p:sp>
      <p:pic>
        <p:nvPicPr>
          <p:cNvPr id="404" name="Google Shape;404;p26"/>
          <p:cNvPicPr preferRelativeResize="0"/>
          <p:nvPr/>
        </p:nvPicPr>
        <p:blipFill rotWithShape="1">
          <a:blip r:embed="rId3">
            <a:alphaModFix/>
          </a:blip>
          <a:srcRect b="0" l="0" r="0" t="0"/>
          <a:stretch/>
        </p:blipFill>
        <p:spPr>
          <a:xfrm>
            <a:off x="5388429" y="792109"/>
            <a:ext cx="3599272" cy="1637581"/>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pic>
        <p:nvPicPr>
          <p:cNvPr id="405" name="Google Shape;405;p26"/>
          <p:cNvPicPr preferRelativeResize="0"/>
          <p:nvPr/>
        </p:nvPicPr>
        <p:blipFill rotWithShape="1">
          <a:blip r:embed="rId4">
            <a:alphaModFix/>
          </a:blip>
          <a:srcRect b="0" l="0" r="0" t="0"/>
          <a:stretch/>
        </p:blipFill>
        <p:spPr>
          <a:xfrm>
            <a:off x="5388429" y="2546337"/>
            <a:ext cx="3599272" cy="2282565"/>
          </a:xfrm>
          <a:prstGeom prst="rect">
            <a:avLst/>
          </a:prstGeom>
          <a:noFill/>
          <a:ln cap="flat" cmpd="sng" w="9525">
            <a:solidFill>
              <a:srgbClr val="BFBFBF"/>
            </a:solidFill>
            <a:prstDash val="solid"/>
            <a:round/>
            <a:headEnd len="sm" w="sm" type="none"/>
            <a:tailEnd len="sm" w="sm" type="none"/>
          </a:ln>
          <a:effectLst>
            <a:outerShdw blurRad="50800" rotWithShape="0" algn="tl" dir="2700000" dist="38100">
              <a:srgbClr val="000000">
                <a:alpha val="40000"/>
              </a:srgbClr>
            </a:outerShdw>
          </a:effectLst>
        </p:spPr>
      </p:pic>
      <p:sp>
        <p:nvSpPr>
          <p:cNvPr id="406" name="Google Shape;406;p26"/>
          <p:cNvSpPr txBox="1"/>
          <p:nvPr/>
        </p:nvSpPr>
        <p:spPr>
          <a:xfrm>
            <a:off x="206993" y="792110"/>
            <a:ext cx="5257800" cy="954107"/>
          </a:xfrm>
          <a:prstGeom prst="rect">
            <a:avLst/>
          </a:prstGeom>
          <a:noFill/>
          <a:ln>
            <a:noFill/>
          </a:ln>
        </p:spPr>
        <p:txBody>
          <a:bodyPr anchorCtr="0" anchor="t" bIns="45700" lIns="91425" spcFirstLastPara="1" rIns="91425" wrap="square" tIns="45700">
            <a:noAutofit/>
          </a:bodyPr>
          <a:lstStyle/>
          <a:p>
            <a:pPr indent="-285750" lvl="0" marL="285750" marR="0" rtl="0" algn="l">
              <a:spcBef>
                <a:spcPts val="0"/>
              </a:spcBef>
              <a:spcAft>
                <a:spcPts val="0"/>
              </a:spcAft>
              <a:buClr>
                <a:srgbClr val="000000"/>
              </a:buClr>
              <a:buSzPts val="1400"/>
              <a:buFont typeface="Arial"/>
              <a:buChar char="•"/>
            </a:pPr>
            <a:r>
              <a:rPr b="0" i="0" lang="en-US" sz="1400" u="none" cap="none" strike="noStrike">
                <a:solidFill>
                  <a:srgbClr val="000000"/>
                </a:solidFill>
                <a:latin typeface="IBM Plex Sans"/>
                <a:ea typeface="IBM Plex Sans"/>
                <a:cs typeface="IBM Plex Sans"/>
                <a:sym typeface="IBM Plex Sans"/>
              </a:rPr>
              <a:t>Enables a single point of access to mainframe APIs with high-availability, scalability, dynamic API discovery, consistent security, “one-time” sign-on experience and unified standard API documentation (OpenAPI / Swagger)</a:t>
            </a:r>
            <a:endParaRPr/>
          </a:p>
        </p:txBody>
      </p:sp>
      <p:pic>
        <p:nvPicPr>
          <p:cNvPr id="407" name="Google Shape;407;p26"/>
          <p:cNvPicPr preferRelativeResize="0"/>
          <p:nvPr/>
        </p:nvPicPr>
        <p:blipFill rotWithShape="1">
          <a:blip r:embed="rId5">
            <a:alphaModFix/>
          </a:blip>
          <a:srcRect b="0" l="0" r="0" t="0"/>
          <a:stretch/>
        </p:blipFill>
        <p:spPr>
          <a:xfrm>
            <a:off x="79545" y="163420"/>
            <a:ext cx="1279333" cy="345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27"/>
          <p:cNvSpPr txBox="1"/>
          <p:nvPr/>
        </p:nvSpPr>
        <p:spPr>
          <a:xfrm>
            <a:off x="457200" y="157735"/>
            <a:ext cx="8229600" cy="457001"/>
          </a:xfrm>
          <a:prstGeom prst="rect">
            <a:avLst/>
          </a:prstGeom>
          <a:noFill/>
          <a:ln>
            <a:noFill/>
          </a:ln>
        </p:spPr>
        <p:txBody>
          <a:bodyPr anchorCtr="0" anchor="ctr" bIns="45700" lIns="91425" spcFirstLastPara="1" rIns="91425" wrap="square" tIns="45700">
            <a:noAutofit/>
          </a:bodyPr>
          <a:lstStyle/>
          <a:p>
            <a:pPr indent="0" lvl="0" marL="0" marR="0" rtl="0" algn="l">
              <a:lnSpc>
                <a:spcPct val="70000"/>
              </a:lnSpc>
              <a:spcBef>
                <a:spcPts val="0"/>
              </a:spcBef>
              <a:spcAft>
                <a:spcPts val="0"/>
              </a:spcAft>
              <a:buClr>
                <a:schemeClr val="dk1"/>
              </a:buClr>
              <a:buSzPts val="2970"/>
              <a:buFont typeface="Calibri"/>
              <a:buNone/>
            </a:pPr>
            <a:r>
              <a:rPr b="0" i="0" lang="en-US" sz="2970" u="none" cap="none" strike="noStrike">
                <a:solidFill>
                  <a:schemeClr val="dk1"/>
                </a:solidFill>
                <a:latin typeface="Calibri"/>
                <a:ea typeface="Calibri"/>
                <a:cs typeface="Calibri"/>
                <a:sym typeface="Calibri"/>
              </a:rPr>
              <a:t>My Flow Diagram from Giza</a:t>
            </a:r>
            <a:endParaRPr b="0" i="0" sz="2970" u="none" cap="none" strike="noStrike">
              <a:solidFill>
                <a:schemeClr val="dk1"/>
              </a:solidFill>
              <a:latin typeface="Calibri"/>
              <a:ea typeface="Calibri"/>
              <a:cs typeface="Calibri"/>
              <a:sym typeface="Calibri"/>
            </a:endParaRPr>
          </a:p>
        </p:txBody>
      </p:sp>
      <p:pic>
        <p:nvPicPr>
          <p:cNvPr id="413" name="Google Shape;413;p27"/>
          <p:cNvPicPr preferRelativeResize="0"/>
          <p:nvPr/>
        </p:nvPicPr>
        <p:blipFill rotWithShape="1">
          <a:blip r:embed="rId3">
            <a:alphaModFix/>
          </a:blip>
          <a:srcRect b="0" l="0" r="0" t="0"/>
          <a:stretch/>
        </p:blipFill>
        <p:spPr>
          <a:xfrm>
            <a:off x="0" y="0"/>
            <a:ext cx="4952434" cy="5143500"/>
          </a:xfrm>
          <a:prstGeom prst="rect">
            <a:avLst/>
          </a:prstGeom>
          <a:noFill/>
          <a:ln>
            <a:noFill/>
          </a:ln>
        </p:spPr>
      </p:pic>
      <p:sp>
        <p:nvSpPr>
          <p:cNvPr id="414" name="Google Shape;414;p27"/>
          <p:cNvSpPr/>
          <p:nvPr/>
        </p:nvSpPr>
        <p:spPr>
          <a:xfrm>
            <a:off x="0" y="1"/>
            <a:ext cx="4572000" cy="3267182"/>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5" name="Google Shape;415;p27"/>
          <p:cNvSpPr txBox="1"/>
          <p:nvPr/>
        </p:nvSpPr>
        <p:spPr>
          <a:xfrm>
            <a:off x="289592" y="4789824"/>
            <a:ext cx="1515533" cy="36933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z/OS Connect</a:t>
            </a:r>
            <a:endParaRPr/>
          </a:p>
        </p:txBody>
      </p:sp>
      <p:sp>
        <p:nvSpPr>
          <p:cNvPr id="416" name="Google Shape;416;p27"/>
          <p:cNvSpPr txBox="1"/>
          <p:nvPr/>
        </p:nvSpPr>
        <p:spPr>
          <a:xfrm>
            <a:off x="1631754" y="4807481"/>
            <a:ext cx="1515533" cy="36933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z/OSMF</a:t>
            </a:r>
            <a:endParaRPr/>
          </a:p>
        </p:txBody>
      </p:sp>
      <p:sp>
        <p:nvSpPr>
          <p:cNvPr id="417" name="Google Shape;417;p27"/>
          <p:cNvSpPr txBox="1"/>
          <p:nvPr/>
        </p:nvSpPr>
        <p:spPr>
          <a:xfrm>
            <a:off x="2973915" y="4797522"/>
            <a:ext cx="1418167" cy="36933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Jax-RS App</a:t>
            </a:r>
            <a:endParaRPr/>
          </a:p>
        </p:txBody>
      </p:sp>
      <p:sp>
        <p:nvSpPr>
          <p:cNvPr id="418" name="Google Shape;418;p27"/>
          <p:cNvSpPr txBox="1"/>
          <p:nvPr/>
        </p:nvSpPr>
        <p:spPr>
          <a:xfrm>
            <a:off x="8377177" y="4717586"/>
            <a:ext cx="424646" cy="2738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b="0" lang="en-US" sz="800" u="none">
                <a:solidFill>
                  <a:schemeClr val="dk1"/>
                </a:solidFill>
                <a:latin typeface="Calibri"/>
                <a:ea typeface="Calibri"/>
                <a:cs typeface="Calibri"/>
                <a:sym typeface="Calibri"/>
              </a:rPr>
              <a:t>‹#›</a:t>
            </a:fld>
            <a:endParaRPr b="0" sz="800" u="none">
              <a:solidFill>
                <a:schemeClr val="dk1"/>
              </a:solidFill>
              <a:latin typeface="Calibri"/>
              <a:ea typeface="Calibri"/>
              <a:cs typeface="Calibri"/>
              <a:sym typeface="Calibri"/>
            </a:endParaRPr>
          </a:p>
        </p:txBody>
      </p:sp>
      <p:sp>
        <p:nvSpPr>
          <p:cNvPr id="419" name="Google Shape;419;p27"/>
          <p:cNvSpPr txBox="1"/>
          <p:nvPr/>
        </p:nvSpPr>
        <p:spPr>
          <a:xfrm>
            <a:off x="5305098" y="480849"/>
            <a:ext cx="3618185" cy="4326632"/>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Noto Sans Symbols"/>
              <a:buNone/>
            </a:pPr>
            <a:r>
              <a:rPr b="0" lang="en-US" sz="1800" u="none">
                <a:solidFill>
                  <a:srgbClr val="000000"/>
                </a:solidFill>
                <a:latin typeface="IBM Plex Sans"/>
                <a:ea typeface="IBM Plex Sans"/>
                <a:cs typeface="IBM Plex Sans"/>
                <a:sym typeface="IBM Plex Sans"/>
              </a:rPr>
              <a:t>API Layer Components*</a:t>
            </a:r>
            <a:endParaRPr/>
          </a:p>
          <a:p>
            <a:pPr indent="-342892" lvl="0" marL="342892" marR="0" rtl="0" algn="l">
              <a:lnSpc>
                <a:spcPct val="100000"/>
              </a:lnSpc>
              <a:spcBef>
                <a:spcPts val="450"/>
              </a:spcBef>
              <a:spcAft>
                <a:spcPts val="0"/>
              </a:spcAft>
              <a:buClr>
                <a:srgbClr val="000000"/>
              </a:buClr>
              <a:buSzPts val="1800"/>
              <a:buFont typeface="Noto Sans Symbols"/>
              <a:buChar char="▪"/>
            </a:pPr>
            <a:r>
              <a:rPr b="1" lang="en-US" sz="1800" u="none">
                <a:solidFill>
                  <a:srgbClr val="000000"/>
                </a:solidFill>
                <a:latin typeface="Calibri"/>
                <a:ea typeface="Calibri"/>
                <a:cs typeface="Calibri"/>
                <a:sym typeface="Calibri"/>
              </a:rPr>
              <a:t>API Catalog</a:t>
            </a:r>
            <a:br>
              <a:rPr b="1" lang="en-US" sz="1800" u="none">
                <a:solidFill>
                  <a:srgbClr val="000000"/>
                </a:solidFill>
                <a:latin typeface="Calibri"/>
                <a:ea typeface="Calibri"/>
                <a:cs typeface="Calibri"/>
                <a:sym typeface="Calibri"/>
              </a:rPr>
            </a:br>
            <a:r>
              <a:rPr b="0" lang="en-US" sz="1400" u="none">
                <a:solidFill>
                  <a:srgbClr val="000000"/>
                </a:solidFill>
                <a:latin typeface="Calibri"/>
                <a:ea typeface="Calibri"/>
                <a:cs typeface="Calibri"/>
                <a:sym typeface="Calibri"/>
              </a:rPr>
              <a:t>UI Catalog of available APIs with their Swagger doc and service status</a:t>
            </a:r>
            <a:endParaRPr b="0" sz="1400" u="none">
              <a:solidFill>
                <a:srgbClr val="000000"/>
              </a:solidFill>
              <a:latin typeface="Calibri"/>
              <a:ea typeface="Calibri"/>
              <a:cs typeface="Calibri"/>
              <a:sym typeface="Calibri"/>
            </a:endParaRPr>
          </a:p>
          <a:p>
            <a:pPr indent="-342892" lvl="0" marL="342892" marR="0" rtl="0" algn="l">
              <a:lnSpc>
                <a:spcPct val="100000"/>
              </a:lnSpc>
              <a:spcBef>
                <a:spcPts val="450"/>
              </a:spcBef>
              <a:spcAft>
                <a:spcPts val="0"/>
              </a:spcAft>
              <a:buClr>
                <a:srgbClr val="000000"/>
              </a:buClr>
              <a:buSzPts val="1800"/>
              <a:buFont typeface="Noto Sans Symbols"/>
              <a:buChar char="▪"/>
            </a:pPr>
            <a:r>
              <a:rPr b="1" lang="en-US" sz="1800" u="none">
                <a:solidFill>
                  <a:srgbClr val="000000"/>
                </a:solidFill>
                <a:latin typeface="Calibri"/>
                <a:ea typeface="Calibri"/>
                <a:cs typeface="Calibri"/>
                <a:sym typeface="Calibri"/>
              </a:rPr>
              <a:t>API Gateway</a:t>
            </a:r>
            <a:br>
              <a:rPr b="0" lang="en-US" sz="1800" u="none">
                <a:solidFill>
                  <a:srgbClr val="000000"/>
                </a:solidFill>
                <a:latin typeface="Calibri"/>
                <a:ea typeface="Calibri"/>
                <a:cs typeface="Calibri"/>
                <a:sym typeface="Calibri"/>
              </a:rPr>
            </a:br>
            <a:r>
              <a:rPr b="0" lang="en-US" sz="1400" u="none">
                <a:solidFill>
                  <a:srgbClr val="000000"/>
                </a:solidFill>
                <a:latin typeface="Calibri"/>
                <a:ea typeface="Calibri"/>
                <a:cs typeface="Calibri"/>
                <a:sym typeface="Calibri"/>
              </a:rPr>
              <a:t>Single point of entry to an ecosystem of microservices. Hides complexity. Highly available.  Based on Netflix Zuul.</a:t>
            </a:r>
            <a:endParaRPr/>
          </a:p>
          <a:p>
            <a:pPr indent="-342892" lvl="0" marL="342892" marR="0" rtl="0" algn="l">
              <a:lnSpc>
                <a:spcPct val="100000"/>
              </a:lnSpc>
              <a:spcBef>
                <a:spcPts val="450"/>
              </a:spcBef>
              <a:spcAft>
                <a:spcPts val="0"/>
              </a:spcAft>
              <a:buClr>
                <a:srgbClr val="000000"/>
              </a:buClr>
              <a:buSzPts val="1800"/>
              <a:buFont typeface="Noto Sans Symbols"/>
              <a:buChar char="▪"/>
            </a:pPr>
            <a:r>
              <a:rPr b="1" lang="en-US" sz="1800" u="none">
                <a:solidFill>
                  <a:srgbClr val="000000"/>
                </a:solidFill>
                <a:latin typeface="Calibri"/>
                <a:ea typeface="Calibri"/>
                <a:cs typeface="Calibri"/>
                <a:sym typeface="Calibri"/>
              </a:rPr>
              <a:t>Discovery Service</a:t>
            </a:r>
            <a:br>
              <a:rPr b="0" lang="en-US" sz="1800" u="none">
                <a:solidFill>
                  <a:srgbClr val="000000"/>
                </a:solidFill>
                <a:latin typeface="Calibri"/>
                <a:ea typeface="Calibri"/>
                <a:cs typeface="Calibri"/>
                <a:sym typeface="Calibri"/>
              </a:rPr>
            </a:br>
            <a:r>
              <a:rPr b="0" lang="en-US" sz="1400" u="none">
                <a:solidFill>
                  <a:srgbClr val="000000"/>
                </a:solidFill>
                <a:latin typeface="Calibri"/>
                <a:ea typeface="Calibri"/>
                <a:cs typeface="Calibri"/>
                <a:sym typeface="Calibri"/>
              </a:rPr>
              <a:t>Discover APIs across many applications. Repository of active services. Based on Netflix Eureka.</a:t>
            </a:r>
            <a:endParaRPr b="0" sz="1400" u="none">
              <a:solidFill>
                <a:srgbClr val="000000"/>
              </a:solidFill>
              <a:latin typeface="Calibri"/>
              <a:ea typeface="Calibri"/>
              <a:cs typeface="Calibri"/>
              <a:sym typeface="Calibri"/>
            </a:endParaRPr>
          </a:p>
          <a:p>
            <a:pPr indent="-342892" lvl="0" marL="342892" marR="0" rtl="0" algn="l">
              <a:lnSpc>
                <a:spcPct val="100000"/>
              </a:lnSpc>
              <a:spcBef>
                <a:spcPts val="450"/>
              </a:spcBef>
              <a:spcAft>
                <a:spcPts val="0"/>
              </a:spcAft>
              <a:buClr>
                <a:srgbClr val="000000"/>
              </a:buClr>
              <a:buSzPts val="1800"/>
              <a:buFont typeface="Noto Sans Symbols"/>
              <a:buChar char="▪"/>
            </a:pPr>
            <a:r>
              <a:rPr b="1" lang="en-US" sz="1800" u="none">
                <a:solidFill>
                  <a:srgbClr val="000000"/>
                </a:solidFill>
                <a:latin typeface="Calibri"/>
                <a:ea typeface="Calibri"/>
                <a:cs typeface="Calibri"/>
                <a:sym typeface="Calibri"/>
              </a:rPr>
              <a:t>z/OSMF API</a:t>
            </a:r>
            <a:br>
              <a:rPr b="1" lang="en-US" sz="1800" u="none">
                <a:solidFill>
                  <a:srgbClr val="000000"/>
                </a:solidFill>
                <a:latin typeface="Calibri"/>
                <a:ea typeface="Calibri"/>
                <a:cs typeface="Calibri"/>
                <a:sym typeface="Calibri"/>
              </a:rPr>
            </a:br>
            <a:r>
              <a:rPr b="0" lang="en-US" sz="1400" u="none">
                <a:solidFill>
                  <a:srgbClr val="000000"/>
                </a:solidFill>
                <a:latin typeface="Calibri"/>
                <a:ea typeface="Calibri"/>
                <a:cs typeface="Calibri"/>
                <a:sym typeface="Calibri"/>
              </a:rPr>
              <a:t>Authenticate Zowe users with mainframe credentials</a:t>
            </a:r>
            <a:endParaRPr/>
          </a:p>
          <a:p>
            <a:pPr indent="0" lvl="0" marL="0" marR="0" rtl="0" algn="l">
              <a:lnSpc>
                <a:spcPct val="100000"/>
              </a:lnSpc>
              <a:spcBef>
                <a:spcPts val="450"/>
              </a:spcBef>
              <a:spcAft>
                <a:spcPts val="0"/>
              </a:spcAft>
              <a:buClr>
                <a:srgbClr val="000000"/>
              </a:buClr>
              <a:buSzPts val="800"/>
              <a:buFont typeface="Noto Sans Symbols"/>
              <a:buNone/>
            </a:pPr>
            <a:r>
              <a:rPr b="0" i="1" lang="en-US" sz="800" u="none">
                <a:solidFill>
                  <a:srgbClr val="000000"/>
                </a:solidFill>
                <a:latin typeface="Calibri"/>
                <a:ea typeface="Calibri"/>
                <a:cs typeface="Calibri"/>
                <a:sym typeface="Calibri"/>
              </a:rPr>
              <a:t>* Separate microservices, might be running as  separate address spaces</a:t>
            </a:r>
            <a:endParaRPr b="0" i="1" sz="800" u="none">
              <a:solidFill>
                <a:srgbClr val="000000"/>
              </a:solidFill>
              <a:latin typeface="Calibri"/>
              <a:ea typeface="Calibri"/>
              <a:cs typeface="Calibri"/>
              <a:sym typeface="Calibri"/>
            </a:endParaRPr>
          </a:p>
        </p:txBody>
      </p:sp>
      <p:sp>
        <p:nvSpPr>
          <p:cNvPr id="420" name="Google Shape;420;p27"/>
          <p:cNvSpPr/>
          <p:nvPr/>
        </p:nvSpPr>
        <p:spPr>
          <a:xfrm>
            <a:off x="3838903" y="809625"/>
            <a:ext cx="694997" cy="56832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28"/>
          <p:cNvSpPr txBox="1"/>
          <p:nvPr>
            <p:ph type="title"/>
          </p:nvPr>
        </p:nvSpPr>
        <p:spPr>
          <a:xfrm>
            <a:off x="442315" y="63710"/>
            <a:ext cx="7886700" cy="994172"/>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355E"/>
              </a:buClr>
              <a:buSzPts val="2800"/>
              <a:buFont typeface="IBM Plex Sans"/>
              <a:buNone/>
            </a:pPr>
            <a:r>
              <a:rPr lang="en-US" sz="2800">
                <a:solidFill>
                  <a:srgbClr val="16355E"/>
                </a:solidFill>
                <a:latin typeface="IBM Plex Sans"/>
                <a:ea typeface="IBM Plex Sans"/>
                <a:cs typeface="IBM Plex Sans"/>
                <a:sym typeface="IBM Plex Sans"/>
              </a:rPr>
              <a:t>Zowe High Level Architecture</a:t>
            </a:r>
            <a:endParaRPr/>
          </a:p>
        </p:txBody>
      </p:sp>
      <p:sp>
        <p:nvSpPr>
          <p:cNvPr id="426" name="Google Shape;426;p28"/>
          <p:cNvSpPr txBox="1"/>
          <p:nvPr>
            <p:ph idx="12" type="sldNum"/>
          </p:nvPr>
        </p:nvSpPr>
        <p:spPr>
          <a:xfrm>
            <a:off x="7067550" y="4848469"/>
            <a:ext cx="2057400"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899"/>
              <a:buFont typeface="Arial"/>
              <a:buNone/>
            </a:pPr>
            <a:fld id="{00000000-1234-1234-1234-123412341234}" type="slidenum">
              <a:rPr b="0" i="0" lang="en-US" sz="899" u="none" cap="none" strike="noStrike">
                <a:solidFill>
                  <a:srgbClr val="FFFFFF"/>
                </a:solidFill>
                <a:latin typeface="Arial"/>
                <a:ea typeface="Arial"/>
                <a:cs typeface="Arial"/>
                <a:sym typeface="Arial"/>
              </a:rPr>
              <a:t>‹#›</a:t>
            </a:fld>
            <a:endParaRPr b="0" i="0" sz="899" u="none" cap="none" strike="noStrike">
              <a:solidFill>
                <a:srgbClr val="FFFFFF"/>
              </a:solidFill>
              <a:latin typeface="Arial"/>
              <a:ea typeface="Arial"/>
              <a:cs typeface="Arial"/>
              <a:sym typeface="Arial"/>
            </a:endParaRPr>
          </a:p>
        </p:txBody>
      </p:sp>
      <p:sp>
        <p:nvSpPr>
          <p:cNvPr id="427" name="Google Shape;427;p28"/>
          <p:cNvSpPr/>
          <p:nvPr/>
        </p:nvSpPr>
        <p:spPr>
          <a:xfrm>
            <a:off x="2437826" y="1185654"/>
            <a:ext cx="4217877" cy="1242620"/>
          </a:xfrm>
          <a:prstGeom prst="roundRect">
            <a:avLst>
              <a:gd fmla="val 3350" name="adj"/>
            </a:avLst>
          </a:prstGeom>
          <a:solidFill>
            <a:srgbClr val="17365E"/>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28" name="Google Shape;428;p28"/>
          <p:cNvSpPr/>
          <p:nvPr/>
        </p:nvSpPr>
        <p:spPr>
          <a:xfrm>
            <a:off x="2486953" y="3019819"/>
            <a:ext cx="4217877" cy="911169"/>
          </a:xfrm>
          <a:prstGeom prst="roundRect">
            <a:avLst>
              <a:gd fmla="val 3046" name="adj"/>
            </a:avLst>
          </a:prstGeom>
          <a:solidFill>
            <a:srgbClr val="923E91"/>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29" name="Google Shape;429;p28"/>
          <p:cNvSpPr txBox="1"/>
          <p:nvPr/>
        </p:nvSpPr>
        <p:spPr>
          <a:xfrm>
            <a:off x="3182658" y="1559580"/>
            <a:ext cx="2826673" cy="376512"/>
          </a:xfrm>
          <a:prstGeom prst="rect">
            <a:avLst/>
          </a:prstGeom>
          <a:noFill/>
          <a:ln>
            <a:noFill/>
          </a:ln>
        </p:spPr>
        <p:txBody>
          <a:bodyPr anchorCtr="0" anchor="t" bIns="60950" lIns="121900" spcFirstLastPara="1" rIns="121900" wrap="square" tIns="60950">
            <a:noAutofit/>
          </a:bodyPr>
          <a:lstStyle/>
          <a:p>
            <a:pPr indent="0" lvl="0" marL="0" marR="0" rtl="0" algn="ctr">
              <a:lnSpc>
                <a:spcPct val="100000"/>
              </a:lnSpc>
              <a:spcBef>
                <a:spcPts val="0"/>
              </a:spcBef>
              <a:spcAft>
                <a:spcPts val="0"/>
              </a:spcAft>
              <a:buClr>
                <a:srgbClr val="FFFFFF"/>
              </a:buClr>
              <a:buSzPts val="1200"/>
              <a:buFont typeface="IBM Plex Sans"/>
              <a:buNone/>
            </a:pPr>
            <a:r>
              <a:rPr b="0" i="0" lang="en-US" sz="1200" u="none" cap="none" strike="noStrike">
                <a:solidFill>
                  <a:srgbClr val="FFFFFF"/>
                </a:solidFill>
                <a:latin typeface="IBM Plex Sans"/>
                <a:ea typeface="IBM Plex Sans"/>
                <a:cs typeface="IBM Plex Sans"/>
                <a:sym typeface="IBM Plex Sans"/>
              </a:rPr>
              <a:t>Web-Based DevOps Services </a:t>
            </a:r>
            <a:endParaRPr/>
          </a:p>
          <a:p>
            <a:pPr indent="0" lvl="0" marL="0" marR="0" rtl="0" algn="ctr">
              <a:lnSpc>
                <a:spcPct val="100000"/>
              </a:lnSpc>
              <a:spcBef>
                <a:spcPts val="0"/>
              </a:spcBef>
              <a:spcAft>
                <a:spcPts val="0"/>
              </a:spcAft>
              <a:buClr>
                <a:srgbClr val="FFFFFF"/>
              </a:buClr>
              <a:buSzPts val="1200"/>
              <a:buFont typeface="IBM Plex Sans"/>
              <a:buNone/>
            </a:pPr>
            <a:r>
              <a:rPr b="0" i="0" lang="en-US" sz="1200" u="none" cap="none" strike="noStrike">
                <a:solidFill>
                  <a:srgbClr val="FFFFFF"/>
                </a:solidFill>
                <a:latin typeface="IBM Plex Sans"/>
                <a:ea typeface="IBM Plex Sans"/>
                <a:cs typeface="IBM Plex Sans"/>
                <a:sym typeface="IBM Plex Sans"/>
              </a:rPr>
              <a:t>From IBM, Vendors, Community</a:t>
            </a:r>
            <a:endParaRPr/>
          </a:p>
        </p:txBody>
      </p:sp>
      <p:sp>
        <p:nvSpPr>
          <p:cNvPr id="430" name="Google Shape;430;p28"/>
          <p:cNvSpPr/>
          <p:nvPr/>
        </p:nvSpPr>
        <p:spPr>
          <a:xfrm>
            <a:off x="2618831" y="3519637"/>
            <a:ext cx="1098044" cy="314128"/>
          </a:xfrm>
          <a:prstGeom prst="roundRect">
            <a:avLst>
              <a:gd fmla="val 16667"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Common Services</a:t>
            </a:r>
            <a:endParaRPr/>
          </a:p>
        </p:txBody>
      </p:sp>
      <p:sp>
        <p:nvSpPr>
          <p:cNvPr id="431" name="Google Shape;431;p28"/>
          <p:cNvSpPr/>
          <p:nvPr/>
        </p:nvSpPr>
        <p:spPr>
          <a:xfrm>
            <a:off x="3847893" y="3518500"/>
            <a:ext cx="1496976" cy="314128"/>
          </a:xfrm>
          <a:prstGeom prst="roundRect">
            <a:avLst>
              <a:gd fmla="val 16667"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Existing and New Vendor Services</a:t>
            </a:r>
            <a:endParaRPr/>
          </a:p>
        </p:txBody>
      </p:sp>
      <p:sp>
        <p:nvSpPr>
          <p:cNvPr id="432" name="Google Shape;432;p28"/>
          <p:cNvSpPr/>
          <p:nvPr/>
        </p:nvSpPr>
        <p:spPr>
          <a:xfrm>
            <a:off x="5399814" y="3440503"/>
            <a:ext cx="1236319" cy="470120"/>
          </a:xfrm>
          <a:prstGeom prst="roundRect">
            <a:avLst>
              <a:gd fmla="val 16667"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Client-Provided Services</a:t>
            </a:r>
            <a:endParaRPr/>
          </a:p>
        </p:txBody>
      </p:sp>
      <p:sp>
        <p:nvSpPr>
          <p:cNvPr id="433" name="Google Shape;433;p28"/>
          <p:cNvSpPr/>
          <p:nvPr/>
        </p:nvSpPr>
        <p:spPr>
          <a:xfrm>
            <a:off x="3551205" y="1211826"/>
            <a:ext cx="651464" cy="309780"/>
          </a:xfrm>
          <a:prstGeom prst="roundRect">
            <a:avLst>
              <a:gd fmla="val 5672"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Web UI</a:t>
            </a:r>
            <a:endParaRPr/>
          </a:p>
        </p:txBody>
      </p:sp>
      <p:cxnSp>
        <p:nvCxnSpPr>
          <p:cNvPr id="434" name="Google Shape;434;p28"/>
          <p:cNvCxnSpPr/>
          <p:nvPr/>
        </p:nvCxnSpPr>
        <p:spPr>
          <a:xfrm>
            <a:off x="4595995" y="2422504"/>
            <a:ext cx="0" cy="300177"/>
          </a:xfrm>
          <a:prstGeom prst="straightConnector1">
            <a:avLst/>
          </a:prstGeom>
          <a:noFill/>
          <a:ln cap="flat" cmpd="sng" w="12700">
            <a:solidFill>
              <a:srgbClr val="7F7F7F"/>
            </a:solidFill>
            <a:prstDash val="solid"/>
            <a:miter lim="800000"/>
            <a:headEnd len="med" w="med" type="triangle"/>
            <a:tailEnd len="med" w="med" type="triangle"/>
          </a:ln>
        </p:spPr>
      </p:cxnSp>
      <p:sp>
        <p:nvSpPr>
          <p:cNvPr id="435" name="Google Shape;435;p28"/>
          <p:cNvSpPr txBox="1"/>
          <p:nvPr/>
        </p:nvSpPr>
        <p:spPr>
          <a:xfrm>
            <a:off x="4622194" y="2424200"/>
            <a:ext cx="1287956" cy="258851"/>
          </a:xfrm>
          <a:prstGeom prst="rect">
            <a:avLst/>
          </a:prstGeom>
          <a:no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000000"/>
              </a:buClr>
              <a:buSzPts val="1400"/>
              <a:buFont typeface="IBM Plex Sans"/>
              <a:buNone/>
            </a:pPr>
            <a:r>
              <a:rPr b="0" i="0" lang="en-US" sz="1400" u="none" cap="none" strike="noStrike">
                <a:solidFill>
                  <a:srgbClr val="000000"/>
                </a:solidFill>
                <a:latin typeface="IBM Plex Sans"/>
                <a:ea typeface="IBM Plex Sans"/>
                <a:cs typeface="IBM Plex Sans"/>
                <a:sym typeface="IBM Plex Sans"/>
              </a:rPr>
              <a:t>RESTful Services</a:t>
            </a:r>
            <a:endParaRPr/>
          </a:p>
        </p:txBody>
      </p:sp>
      <p:sp>
        <p:nvSpPr>
          <p:cNvPr id="436" name="Google Shape;436;p28"/>
          <p:cNvSpPr txBox="1"/>
          <p:nvPr/>
        </p:nvSpPr>
        <p:spPr>
          <a:xfrm>
            <a:off x="2342664" y="1191257"/>
            <a:ext cx="1025871" cy="541237"/>
          </a:xfrm>
          <a:prstGeom prst="rect">
            <a:avLst/>
          </a:prstGeom>
          <a:no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FFFFFF"/>
              </a:buClr>
              <a:buSzPts val="1900"/>
              <a:buFont typeface="IBM Plex Sans Medium"/>
              <a:buNone/>
            </a:pPr>
            <a:r>
              <a:rPr b="1" i="0" lang="en-US" sz="1900" u="none" cap="none" strike="noStrike">
                <a:solidFill>
                  <a:srgbClr val="FFFFFF"/>
                </a:solidFill>
                <a:latin typeface="IBM Plex Sans Medium"/>
                <a:ea typeface="IBM Plex Sans Medium"/>
                <a:cs typeface="IBM Plex Sans Medium"/>
                <a:sym typeface="IBM Plex Sans Medium"/>
              </a:rPr>
              <a:t>Browser/</a:t>
            </a:r>
            <a:endParaRPr/>
          </a:p>
          <a:p>
            <a:pPr indent="0" lvl="0" marL="0" marR="0" rtl="0" algn="l">
              <a:lnSpc>
                <a:spcPct val="100000"/>
              </a:lnSpc>
              <a:spcBef>
                <a:spcPts val="0"/>
              </a:spcBef>
              <a:spcAft>
                <a:spcPts val="0"/>
              </a:spcAft>
              <a:buClr>
                <a:srgbClr val="FFFFFF"/>
              </a:buClr>
              <a:buSzPts val="1900"/>
              <a:buFont typeface="IBM Plex Sans Medium"/>
              <a:buNone/>
            </a:pPr>
            <a:r>
              <a:rPr b="1" i="0" lang="en-US" sz="1900" u="none" cap="none" strike="noStrike">
                <a:solidFill>
                  <a:srgbClr val="FFFFFF"/>
                </a:solidFill>
                <a:latin typeface="IBM Plex Sans Medium"/>
                <a:ea typeface="IBM Plex Sans Medium"/>
                <a:cs typeface="IBM Plex Sans Medium"/>
                <a:sym typeface="IBM Plex Sans Medium"/>
              </a:rPr>
              <a:t>Desktop </a:t>
            </a:r>
            <a:endParaRPr/>
          </a:p>
        </p:txBody>
      </p:sp>
      <p:sp>
        <p:nvSpPr>
          <p:cNvPr id="437" name="Google Shape;437;p28"/>
          <p:cNvSpPr txBox="1"/>
          <p:nvPr/>
        </p:nvSpPr>
        <p:spPr>
          <a:xfrm>
            <a:off x="2679970" y="3067915"/>
            <a:ext cx="654046" cy="317681"/>
          </a:xfrm>
          <a:prstGeom prst="rect">
            <a:avLst/>
          </a:prstGeom>
          <a:noFill/>
          <a:ln>
            <a:noFill/>
          </a:ln>
        </p:spPr>
        <p:txBody>
          <a:bodyPr anchorCtr="0" anchor="t" bIns="60950" lIns="121900" spcFirstLastPara="1" rIns="121900" wrap="square" tIns="60950">
            <a:noAutofit/>
          </a:bodyPr>
          <a:lstStyle/>
          <a:p>
            <a:pPr indent="0" lvl="0" marL="0" marR="0" rtl="0" algn="l">
              <a:lnSpc>
                <a:spcPct val="100000"/>
              </a:lnSpc>
              <a:spcBef>
                <a:spcPts val="0"/>
              </a:spcBef>
              <a:spcAft>
                <a:spcPts val="0"/>
              </a:spcAft>
              <a:buClr>
                <a:srgbClr val="FFFFFF"/>
              </a:buClr>
              <a:buSzPts val="1900"/>
              <a:buFont typeface="IBM Plex Sans"/>
              <a:buNone/>
            </a:pPr>
            <a:r>
              <a:rPr b="1" i="0" lang="en-US" sz="1900" u="none" cap="none" strike="noStrike">
                <a:solidFill>
                  <a:srgbClr val="FFFFFF"/>
                </a:solidFill>
                <a:latin typeface="IBM Plex Sans"/>
                <a:ea typeface="IBM Plex Sans"/>
                <a:cs typeface="IBM Plex Sans"/>
                <a:sym typeface="IBM Plex Sans"/>
              </a:rPr>
              <a:t>z/OS</a:t>
            </a:r>
            <a:endParaRPr/>
          </a:p>
        </p:txBody>
      </p:sp>
      <p:sp>
        <p:nvSpPr>
          <p:cNvPr id="438" name="Google Shape;438;p28"/>
          <p:cNvSpPr/>
          <p:nvPr/>
        </p:nvSpPr>
        <p:spPr>
          <a:xfrm>
            <a:off x="2680072" y="1981652"/>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39" name="Google Shape;439;p28"/>
          <p:cNvSpPr/>
          <p:nvPr/>
        </p:nvSpPr>
        <p:spPr>
          <a:xfrm>
            <a:off x="3194903" y="1981835"/>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0" name="Google Shape;440;p28"/>
          <p:cNvSpPr/>
          <p:nvPr/>
        </p:nvSpPr>
        <p:spPr>
          <a:xfrm>
            <a:off x="3709734" y="1988044"/>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1" name="Google Shape;441;p28"/>
          <p:cNvSpPr/>
          <p:nvPr/>
        </p:nvSpPr>
        <p:spPr>
          <a:xfrm>
            <a:off x="4224565" y="1985734"/>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2" name="Google Shape;442;p28"/>
          <p:cNvSpPr/>
          <p:nvPr/>
        </p:nvSpPr>
        <p:spPr>
          <a:xfrm>
            <a:off x="4734394" y="1986311"/>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3" name="Google Shape;443;p28"/>
          <p:cNvSpPr/>
          <p:nvPr/>
        </p:nvSpPr>
        <p:spPr>
          <a:xfrm>
            <a:off x="5244223" y="1988044"/>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4" name="Google Shape;444;p28"/>
          <p:cNvSpPr/>
          <p:nvPr/>
        </p:nvSpPr>
        <p:spPr>
          <a:xfrm>
            <a:off x="5749049" y="1981835"/>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5" name="Google Shape;445;p28"/>
          <p:cNvSpPr/>
          <p:nvPr/>
        </p:nvSpPr>
        <p:spPr>
          <a:xfrm>
            <a:off x="6263880" y="1985003"/>
            <a:ext cx="322200" cy="279866"/>
          </a:xfrm>
          <a:prstGeom prst="flowChartMagneticDisk">
            <a:avLst/>
          </a:prstGeom>
          <a:solidFill>
            <a:srgbClr val="F2F2F2"/>
          </a:solidFill>
          <a:ln cap="flat" cmpd="sng" w="9525">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IBM Plex Sans"/>
              <a:ea typeface="IBM Plex Sans"/>
              <a:cs typeface="IBM Plex Sans"/>
              <a:sym typeface="IBM Plex Sans"/>
            </a:endParaRPr>
          </a:p>
        </p:txBody>
      </p:sp>
      <p:sp>
        <p:nvSpPr>
          <p:cNvPr id="446" name="Google Shape;446;p28"/>
          <p:cNvSpPr/>
          <p:nvPr/>
        </p:nvSpPr>
        <p:spPr>
          <a:xfrm>
            <a:off x="4333413" y="1211826"/>
            <a:ext cx="550496" cy="332468"/>
          </a:xfrm>
          <a:prstGeom prst="roundRect">
            <a:avLst>
              <a:gd fmla="val 6131"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CLI UI</a:t>
            </a:r>
            <a:endParaRPr/>
          </a:p>
        </p:txBody>
      </p:sp>
      <p:sp>
        <p:nvSpPr>
          <p:cNvPr id="447" name="Google Shape;447;p28"/>
          <p:cNvSpPr/>
          <p:nvPr/>
        </p:nvSpPr>
        <p:spPr>
          <a:xfrm>
            <a:off x="4988552" y="1214974"/>
            <a:ext cx="624848" cy="306632"/>
          </a:xfrm>
          <a:prstGeom prst="roundRect">
            <a:avLst>
              <a:gd fmla="val 6131"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REST API</a:t>
            </a:r>
            <a:endParaRPr/>
          </a:p>
        </p:txBody>
      </p:sp>
      <p:sp>
        <p:nvSpPr>
          <p:cNvPr id="448" name="Google Shape;448;p28"/>
          <p:cNvSpPr/>
          <p:nvPr/>
        </p:nvSpPr>
        <p:spPr>
          <a:xfrm>
            <a:off x="368033" y="1110292"/>
            <a:ext cx="1978458" cy="1764435"/>
          </a:xfrm>
          <a:prstGeom prst="wedgeRectCallout">
            <a:avLst>
              <a:gd fmla="val 68029" name="adj1"/>
              <a:gd fmla="val 8528" name="adj2"/>
            </a:avLst>
          </a:prstGeom>
          <a:solidFill>
            <a:srgbClr val="DAE8FF"/>
          </a:solidFill>
          <a:ln cap="flat" cmpd="sng" w="12700">
            <a:solidFill>
              <a:srgbClr val="17365E"/>
            </a:solidFill>
            <a:prstDash val="solid"/>
            <a:miter lim="800000"/>
            <a:headEnd len="sm" w="sm" type="none"/>
            <a:tailEnd len="sm" w="sm" type="none"/>
          </a:ln>
          <a:effectLst>
            <a:outerShdw blurRad="38100" rotWithShape="0" algn="t" dir="5400000" dist="25400">
              <a:srgbClr val="000000">
                <a:alpha val="10980"/>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100"/>
              <a:buFont typeface="IBM Plex Sans"/>
              <a:buNone/>
            </a:pPr>
            <a:r>
              <a:rPr b="0" i="1" lang="en-US" sz="1100" u="none" cap="none" strike="noStrike">
                <a:solidFill>
                  <a:srgbClr val="000000"/>
                </a:solidFill>
                <a:latin typeface="IBM Plex Sans"/>
                <a:ea typeface="IBM Plex Sans"/>
                <a:cs typeface="IBM Plex Sans"/>
                <a:sym typeface="IBM Plex Sans"/>
              </a:rPr>
              <a:t>Base Components</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Editor support (REXX/JCL to start)  </a:t>
            </a:r>
            <a:endParaRPr b="0" i="0" sz="1100" u="none" cap="none" strike="noStrike">
              <a:solidFill>
                <a:srgbClr val="3F3F3F"/>
              </a:solidFill>
              <a:latin typeface="IBM Plex Sans"/>
              <a:ea typeface="IBM Plex Sans"/>
              <a:cs typeface="IBM Plex Sans"/>
              <a:sym typeface="IBM Plex Sans"/>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CLI </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APIs</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Virtual Desktop – App Container</a:t>
            </a:r>
            <a:endParaRPr/>
          </a:p>
          <a:p>
            <a:pPr indent="-171450" lvl="0" marL="171450" marR="0" rtl="0" algn="l">
              <a:lnSpc>
                <a:spcPct val="90000"/>
              </a:lnSpc>
              <a:spcBef>
                <a:spcPts val="550"/>
              </a:spcBef>
              <a:spcAft>
                <a:spcPts val="0"/>
              </a:spcAft>
              <a:buClr>
                <a:srgbClr val="3F3F3F"/>
              </a:buClr>
              <a:buSzPts val="1100"/>
              <a:buFont typeface="Arial"/>
              <a:buChar char="•"/>
            </a:pPr>
            <a:r>
              <a:rPr lang="en-US" sz="1100">
                <a:solidFill>
                  <a:srgbClr val="3F3F3F"/>
                </a:solidFill>
                <a:latin typeface="IBM Plex Sans"/>
                <a:ea typeface="IBM Plex Sans"/>
                <a:cs typeface="IBM Plex Sans"/>
                <a:sym typeface="IBM Plex Sans"/>
              </a:rPr>
              <a:t>VS Code Extension</a:t>
            </a:r>
            <a:endParaRPr b="0" i="0" sz="1100" u="none" cap="none" strike="noStrike">
              <a:solidFill>
                <a:srgbClr val="3F3F3F"/>
              </a:solidFill>
              <a:latin typeface="IBM Plex Sans"/>
              <a:ea typeface="IBM Plex Sans"/>
              <a:cs typeface="IBM Plex Sans"/>
              <a:sym typeface="IBM Plex Sans"/>
            </a:endParaRPr>
          </a:p>
        </p:txBody>
      </p:sp>
      <p:sp>
        <p:nvSpPr>
          <p:cNvPr id="449" name="Google Shape;449;p28"/>
          <p:cNvSpPr/>
          <p:nvPr/>
        </p:nvSpPr>
        <p:spPr>
          <a:xfrm>
            <a:off x="6691078" y="2914356"/>
            <a:ext cx="1941192" cy="1657643"/>
          </a:xfrm>
          <a:prstGeom prst="wedgeRectCallout">
            <a:avLst>
              <a:gd fmla="val -63100" name="adj1"/>
              <a:gd fmla="val 8528" name="adj2"/>
            </a:avLst>
          </a:prstGeom>
          <a:solidFill>
            <a:srgbClr val="ECDDEC"/>
          </a:solidFill>
          <a:ln cap="flat" cmpd="sng" w="12700">
            <a:solidFill>
              <a:srgbClr val="923E91"/>
            </a:solidFill>
            <a:prstDash val="solid"/>
            <a:miter lim="800000"/>
            <a:headEnd len="sm" w="sm" type="none"/>
            <a:tailEnd len="sm" w="sm" type="none"/>
          </a:ln>
          <a:effectLst>
            <a:outerShdw blurRad="38100" rotWithShape="0" algn="t" dir="5400000" dist="25400">
              <a:srgbClr val="000000">
                <a:alpha val="9803"/>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1200"/>
              <a:buFont typeface="IBM Plex Sans"/>
              <a:buNone/>
            </a:pPr>
            <a:r>
              <a:rPr b="0" i="1" lang="en-US" sz="1200" u="none" cap="none" strike="noStrike">
                <a:solidFill>
                  <a:srgbClr val="000000"/>
                </a:solidFill>
                <a:latin typeface="IBM Plex Sans"/>
                <a:ea typeface="IBM Plex Sans"/>
                <a:cs typeface="IBM Plex Sans"/>
                <a:sym typeface="IBM Plex Sans"/>
              </a:rPr>
              <a:t>Sample Vendor / Open Source Integration </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ServiceNow</a:t>
            </a:r>
            <a:endParaRPr b="0" i="0" sz="1100" u="none" cap="none" strike="noStrike">
              <a:solidFill>
                <a:srgbClr val="3F3F3F"/>
              </a:solidFill>
              <a:latin typeface="IBM Plex Sans"/>
              <a:ea typeface="IBM Plex Sans"/>
              <a:cs typeface="IBM Plex Sans"/>
              <a:sym typeface="IBM Plex Sans"/>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JIRA</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Jenkins</a:t>
            </a:r>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Git</a:t>
            </a:r>
            <a:endParaRPr b="0" i="0" sz="1100" u="none" cap="none" strike="noStrike">
              <a:solidFill>
                <a:srgbClr val="3F3F3F"/>
              </a:solidFill>
              <a:latin typeface="IBM Plex Sans"/>
              <a:ea typeface="IBM Plex Sans"/>
              <a:cs typeface="IBM Plex Sans"/>
              <a:sym typeface="IBM Plex Sans"/>
            </a:endParaRPr>
          </a:p>
          <a:p>
            <a:pPr indent="-171450" lvl="0" marL="171450" marR="0" rtl="0" algn="l">
              <a:lnSpc>
                <a:spcPct val="90000"/>
              </a:lnSpc>
              <a:spcBef>
                <a:spcPts val="550"/>
              </a:spcBef>
              <a:spcAft>
                <a:spcPts val="0"/>
              </a:spcAft>
              <a:buClr>
                <a:srgbClr val="3F3F3F"/>
              </a:buClr>
              <a:buSzPts val="1100"/>
              <a:buFont typeface="Arial"/>
              <a:buChar char="•"/>
            </a:pPr>
            <a:r>
              <a:rPr b="0" i="0" lang="en-US" sz="1100" u="none" cap="none" strike="noStrike">
                <a:solidFill>
                  <a:srgbClr val="3F3F3F"/>
                </a:solidFill>
                <a:latin typeface="IBM Plex Sans"/>
                <a:ea typeface="IBM Plex Sans"/>
                <a:cs typeface="IBM Plex Sans"/>
                <a:sym typeface="IBM Plex Sans"/>
              </a:rPr>
              <a:t>SonarLint</a:t>
            </a:r>
            <a:endParaRPr b="0" i="0" sz="1100" u="none" cap="none" strike="noStrike">
              <a:solidFill>
                <a:srgbClr val="3F3F3F"/>
              </a:solidFill>
              <a:latin typeface="IBM Plex Sans"/>
              <a:ea typeface="IBM Plex Sans"/>
              <a:cs typeface="IBM Plex Sans"/>
              <a:sym typeface="IBM Plex Sans"/>
            </a:endParaRPr>
          </a:p>
        </p:txBody>
      </p:sp>
      <p:sp>
        <p:nvSpPr>
          <p:cNvPr id="450" name="Google Shape;450;p28"/>
          <p:cNvSpPr/>
          <p:nvPr/>
        </p:nvSpPr>
        <p:spPr>
          <a:xfrm>
            <a:off x="2461057" y="2721025"/>
            <a:ext cx="4322273" cy="296816"/>
          </a:xfrm>
          <a:prstGeom prst="rect">
            <a:avLst/>
          </a:prstGeom>
          <a:gradFill>
            <a:gsLst>
              <a:gs pos="0">
                <a:srgbClr val="639AFF"/>
              </a:gs>
              <a:gs pos="50000">
                <a:srgbClr val="3D8BFF"/>
              </a:gs>
              <a:gs pos="100000">
                <a:srgbClr val="2B77E3"/>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Catalog of RESTful API </a:t>
            </a:r>
            <a:endParaRPr/>
          </a:p>
        </p:txBody>
      </p:sp>
      <p:sp>
        <p:nvSpPr>
          <p:cNvPr id="451" name="Google Shape;451;p28"/>
          <p:cNvSpPr/>
          <p:nvPr/>
        </p:nvSpPr>
        <p:spPr>
          <a:xfrm>
            <a:off x="3724368" y="3019363"/>
            <a:ext cx="1700852" cy="346715"/>
          </a:xfrm>
          <a:prstGeom prst="rect">
            <a:avLst/>
          </a:prstGeom>
          <a:gradFill>
            <a:gsLst>
              <a:gs pos="0">
                <a:srgbClr val="639AFF"/>
              </a:gs>
              <a:gs pos="50000">
                <a:srgbClr val="3D8BFF"/>
              </a:gs>
              <a:gs pos="100000">
                <a:srgbClr val="2B77E3"/>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400"/>
              <a:buFont typeface="Arial"/>
              <a:buNone/>
            </a:pPr>
            <a:r>
              <a:rPr b="0" i="0" lang="en-US" sz="1400" u="none" cap="none" strike="noStrike">
                <a:solidFill>
                  <a:srgbClr val="FFFFFF"/>
                </a:solidFill>
                <a:latin typeface="Arial"/>
                <a:ea typeface="Arial"/>
                <a:cs typeface="Arial"/>
                <a:sym typeface="Arial"/>
              </a:rPr>
              <a:t>Web UI, CLI/Node.js</a:t>
            </a:r>
            <a:endParaRPr/>
          </a:p>
        </p:txBody>
      </p:sp>
      <p:sp>
        <p:nvSpPr>
          <p:cNvPr id="452" name="Google Shape;452;p28"/>
          <p:cNvSpPr/>
          <p:nvPr/>
        </p:nvSpPr>
        <p:spPr>
          <a:xfrm>
            <a:off x="3090777" y="3945911"/>
            <a:ext cx="2819373" cy="270489"/>
          </a:xfrm>
          <a:prstGeom prst="rect">
            <a:avLst/>
          </a:prstGeom>
          <a:gradFill>
            <a:gsLst>
              <a:gs pos="0">
                <a:srgbClr val="639AFF"/>
              </a:gs>
              <a:gs pos="50000">
                <a:srgbClr val="3D8BFF"/>
              </a:gs>
              <a:gs pos="100000">
                <a:srgbClr val="2B77E3"/>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0" i="0" lang="en-US" sz="1800" u="none" cap="none" strike="noStrike">
                <a:solidFill>
                  <a:srgbClr val="FFFFFF"/>
                </a:solidFill>
                <a:latin typeface="Arial"/>
                <a:ea typeface="Arial"/>
                <a:cs typeface="Arial"/>
                <a:sym typeface="Arial"/>
              </a:rPr>
              <a:t>z/OSMF/Tomcat</a:t>
            </a:r>
            <a:endParaRPr/>
          </a:p>
        </p:txBody>
      </p:sp>
      <p:sp>
        <p:nvSpPr>
          <p:cNvPr id="453" name="Google Shape;453;p28"/>
          <p:cNvSpPr/>
          <p:nvPr/>
        </p:nvSpPr>
        <p:spPr>
          <a:xfrm>
            <a:off x="5718043" y="1205703"/>
            <a:ext cx="545838" cy="315903"/>
          </a:xfrm>
          <a:prstGeom prst="roundRect">
            <a:avLst>
              <a:gd fmla="val 6131" name="adj"/>
            </a:avLst>
          </a:prstGeom>
          <a:solidFill>
            <a:srgbClr val="F2F2F2"/>
          </a:solidFill>
          <a:ln>
            <a:noFill/>
          </a:ln>
        </p:spPr>
        <p:txBody>
          <a:bodyPr anchorCtr="0"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200"/>
              <a:buFont typeface="IBM Plex Sans"/>
              <a:buNone/>
            </a:pPr>
            <a:r>
              <a:rPr b="0" i="0" lang="en-US" sz="1200" u="none" cap="none" strike="noStrike">
                <a:solidFill>
                  <a:srgbClr val="000000"/>
                </a:solidFill>
                <a:latin typeface="IBM Plex Sans"/>
                <a:ea typeface="IBM Plex Sans"/>
                <a:cs typeface="IBM Plex Sans"/>
                <a:sym typeface="IBM Plex Sans"/>
              </a:rPr>
              <a:t>VSC</a:t>
            </a:r>
            <a:r>
              <a:rPr b="0" i="0" lang="en-US" sz="1200" u="none" cap="none" strike="noStrike">
                <a:solidFill>
                  <a:srgbClr val="000000"/>
                </a:solidFill>
                <a:latin typeface="IBM Plex Sans"/>
                <a:ea typeface="IBM Plex Sans"/>
                <a:cs typeface="IBM Plex Sans"/>
                <a:sym typeface="IBM Plex Sans"/>
              </a:rPr>
              <a:t> Ext.</a:t>
            </a:r>
            <a:endParaRPr b="0" i="0" sz="1200" u="none" cap="none" strike="noStrike">
              <a:solidFill>
                <a:srgbClr val="000000"/>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29"/>
          <p:cNvSpPr txBox="1"/>
          <p:nvPr>
            <p:ph type="title"/>
          </p:nvPr>
        </p:nvSpPr>
        <p:spPr>
          <a:xfrm>
            <a:off x="242673" y="135607"/>
            <a:ext cx="7893793" cy="4471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62626"/>
              </a:buClr>
              <a:buSzPts val="2160"/>
              <a:buFont typeface="IBM Plex Sans"/>
              <a:buNone/>
            </a:pPr>
            <a:r>
              <a:rPr lang="en-US" sz="2160">
                <a:latin typeface="IBM Plex Sans"/>
                <a:ea typeface="IBM Plex Sans"/>
                <a:cs typeface="IBM Plex Sans"/>
                <a:sym typeface="IBM Plex Sans"/>
              </a:rPr>
              <a:t>Where is Zowe Extensible?</a:t>
            </a:r>
            <a:endParaRPr/>
          </a:p>
        </p:txBody>
      </p:sp>
      <p:sp>
        <p:nvSpPr>
          <p:cNvPr id="459" name="Google Shape;459;p29"/>
          <p:cNvSpPr txBox="1"/>
          <p:nvPr/>
        </p:nvSpPr>
        <p:spPr>
          <a:xfrm>
            <a:off x="941052" y="1431920"/>
            <a:ext cx="3581378" cy="27182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IBM Plex Sans Medium"/>
              <a:buNone/>
            </a:pPr>
            <a:r>
              <a:rPr b="0" i="0" lang="en-US" sz="1600" u="none" cap="none" strike="noStrike">
                <a:solidFill>
                  <a:srgbClr val="000000"/>
                </a:solidFill>
                <a:latin typeface="IBM Plex Sans Medium"/>
                <a:ea typeface="IBM Plex Sans Medium"/>
                <a:cs typeface="IBM Plex Sans Medium"/>
                <a:sym typeface="IBM Plex Sans Medium"/>
              </a:rPr>
              <a:t>Browser-based Web Desktop</a:t>
            </a:r>
            <a:endParaRPr/>
          </a:p>
        </p:txBody>
      </p:sp>
      <p:pic>
        <p:nvPicPr>
          <p:cNvPr id="460" name="Google Shape;460;p29"/>
          <p:cNvPicPr preferRelativeResize="0"/>
          <p:nvPr/>
        </p:nvPicPr>
        <p:blipFill rotWithShape="1">
          <a:blip r:embed="rId3">
            <a:alphaModFix/>
          </a:blip>
          <a:srcRect b="0" l="0" r="0" t="0"/>
          <a:stretch/>
        </p:blipFill>
        <p:spPr>
          <a:xfrm>
            <a:off x="817463" y="1696445"/>
            <a:ext cx="4356439" cy="2419950"/>
          </a:xfrm>
          <a:prstGeom prst="rect">
            <a:avLst/>
          </a:prstGeom>
          <a:noFill/>
          <a:ln>
            <a:noFill/>
          </a:ln>
        </p:spPr>
      </p:pic>
      <p:sp>
        <p:nvSpPr>
          <p:cNvPr id="461" name="Google Shape;461;p29"/>
          <p:cNvSpPr/>
          <p:nvPr/>
        </p:nvSpPr>
        <p:spPr>
          <a:xfrm>
            <a:off x="1169156" y="1325692"/>
            <a:ext cx="2980266" cy="389467"/>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2" name="Google Shape;462;p29"/>
          <p:cNvSpPr txBox="1"/>
          <p:nvPr/>
        </p:nvSpPr>
        <p:spPr>
          <a:xfrm>
            <a:off x="8377177" y="4717586"/>
            <a:ext cx="424646" cy="2738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Calibri"/>
              <a:buNone/>
            </a:pPr>
            <a:fld id="{00000000-1234-1234-1234-123412341234}" type="slidenum">
              <a:rPr b="0" i="0" lang="en-US" sz="800" u="none" cap="none" strike="noStrike">
                <a:solidFill>
                  <a:srgbClr val="000000"/>
                </a:solidFill>
                <a:latin typeface="Calibri"/>
                <a:ea typeface="Calibri"/>
                <a:cs typeface="Calibri"/>
                <a:sym typeface="Calibri"/>
              </a:rPr>
              <a:t>‹#›</a:t>
            </a:fld>
            <a:endParaRPr b="0" i="0" sz="800" u="none" cap="none" strike="noStrike">
              <a:solidFill>
                <a:srgbClr val="000000"/>
              </a:solidFill>
              <a:latin typeface="Calibri"/>
              <a:ea typeface="Calibri"/>
              <a:cs typeface="Calibri"/>
              <a:sym typeface="Calibri"/>
            </a:endParaRPr>
          </a:p>
        </p:txBody>
      </p:sp>
      <p:sp>
        <p:nvSpPr>
          <p:cNvPr id="463" name="Google Shape;463;p29"/>
          <p:cNvSpPr txBox="1"/>
          <p:nvPr/>
        </p:nvSpPr>
        <p:spPr>
          <a:xfrm>
            <a:off x="5594031" y="817642"/>
            <a:ext cx="3396781" cy="203132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z/OS Native Web UI for applications</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Launch in context (i.e., right mouse click 3270 to web app)</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App to app communication</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Exploit graphic widgets planned for inclusion   </a:t>
            </a:r>
            <a:endParaRPr/>
          </a:p>
        </p:txBody>
      </p:sp>
      <p:pic>
        <p:nvPicPr>
          <p:cNvPr id="464" name="Google Shape;464;p29"/>
          <p:cNvPicPr preferRelativeResize="0"/>
          <p:nvPr/>
        </p:nvPicPr>
        <p:blipFill rotWithShape="1">
          <a:blip r:embed="rId4">
            <a:alphaModFix/>
          </a:blip>
          <a:srcRect b="0" l="0" r="0" t="0"/>
          <a:stretch/>
        </p:blipFill>
        <p:spPr>
          <a:xfrm>
            <a:off x="5971869" y="2906420"/>
            <a:ext cx="2409825" cy="1924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pic>
        <p:nvPicPr>
          <p:cNvPr id="469" name="Google Shape;469;p30"/>
          <p:cNvPicPr preferRelativeResize="0"/>
          <p:nvPr/>
        </p:nvPicPr>
        <p:blipFill rotWithShape="1">
          <a:blip r:embed="rId3">
            <a:alphaModFix/>
          </a:blip>
          <a:srcRect b="0" l="0" r="0" t="0"/>
          <a:stretch/>
        </p:blipFill>
        <p:spPr>
          <a:xfrm>
            <a:off x="5212643" y="2095288"/>
            <a:ext cx="3313180" cy="2912605"/>
          </a:xfrm>
          <a:prstGeom prst="rect">
            <a:avLst/>
          </a:prstGeom>
          <a:noFill/>
          <a:ln>
            <a:noFill/>
          </a:ln>
          <a:effectLst>
            <a:outerShdw blurRad="50800" rotWithShape="0" algn="tl" dir="2700000" dist="38100">
              <a:srgbClr val="000000">
                <a:alpha val="40000"/>
              </a:srgbClr>
            </a:outerShdw>
          </a:effectLst>
        </p:spPr>
      </p:pic>
      <p:sp>
        <p:nvSpPr>
          <p:cNvPr id="470" name="Google Shape;470;p30"/>
          <p:cNvSpPr txBox="1"/>
          <p:nvPr>
            <p:ph type="title"/>
          </p:nvPr>
        </p:nvSpPr>
        <p:spPr>
          <a:xfrm>
            <a:off x="242673" y="135607"/>
            <a:ext cx="7893793" cy="4471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62626"/>
              </a:buClr>
              <a:buSzPts val="2160"/>
              <a:buFont typeface="IBM Plex Sans"/>
              <a:buNone/>
            </a:pPr>
            <a:r>
              <a:rPr lang="en-US" sz="2160">
                <a:latin typeface="IBM Plex Sans"/>
                <a:ea typeface="IBM Plex Sans"/>
                <a:cs typeface="IBM Plex Sans"/>
                <a:sym typeface="IBM Plex Sans"/>
              </a:rPr>
              <a:t>Where is Zowe Extensible?</a:t>
            </a:r>
            <a:endParaRPr/>
          </a:p>
        </p:txBody>
      </p:sp>
      <p:sp>
        <p:nvSpPr>
          <p:cNvPr id="471" name="Google Shape;471;p30"/>
          <p:cNvSpPr txBox="1"/>
          <p:nvPr/>
        </p:nvSpPr>
        <p:spPr>
          <a:xfrm>
            <a:off x="-212211" y="4619471"/>
            <a:ext cx="4224012" cy="34440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IBM Plex Sans Medium"/>
              <a:buNone/>
            </a:pPr>
            <a:r>
              <a:rPr b="0" i="0" lang="en-US" sz="1600" u="none" cap="none" strike="noStrike">
                <a:solidFill>
                  <a:srgbClr val="000000"/>
                </a:solidFill>
                <a:latin typeface="IBM Plex Sans Medium"/>
                <a:ea typeface="IBM Plex Sans Medium"/>
                <a:cs typeface="IBM Plex Sans Medium"/>
                <a:sym typeface="IBM Plex Sans Medium"/>
              </a:rPr>
              <a:t>Swagger-defined z/OS REST APIs </a:t>
            </a:r>
            <a:endParaRPr/>
          </a:p>
        </p:txBody>
      </p:sp>
      <p:sp>
        <p:nvSpPr>
          <p:cNvPr id="472" name="Google Shape;472;p30"/>
          <p:cNvSpPr txBox="1"/>
          <p:nvPr/>
        </p:nvSpPr>
        <p:spPr>
          <a:xfrm>
            <a:off x="5155781" y="1675314"/>
            <a:ext cx="3328149" cy="415363"/>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IBM Plex Sans Medium"/>
              <a:buNone/>
            </a:pPr>
            <a:r>
              <a:rPr b="0" i="0" lang="en-US" sz="1600" u="none" cap="none" strike="noStrike">
                <a:solidFill>
                  <a:srgbClr val="000000"/>
                </a:solidFill>
                <a:latin typeface="IBM Plex Sans Medium"/>
                <a:ea typeface="IBM Plex Sans Medium"/>
                <a:cs typeface="IBM Plex Sans Medium"/>
                <a:sym typeface="IBM Plex Sans Medium"/>
              </a:rPr>
              <a:t>API Mediation Layer </a:t>
            </a:r>
            <a:endParaRPr/>
          </a:p>
          <a:p>
            <a:pPr indent="0" lvl="0" marL="0" marR="0" rtl="0" algn="ctr">
              <a:lnSpc>
                <a:spcPct val="90000"/>
              </a:lnSpc>
              <a:spcBef>
                <a:spcPts val="0"/>
              </a:spcBef>
              <a:spcAft>
                <a:spcPts val="0"/>
              </a:spcAft>
              <a:buClr>
                <a:srgbClr val="000000"/>
              </a:buClr>
              <a:buSzPts val="1000"/>
              <a:buFont typeface="IBM Plex Sans Medium"/>
              <a:buNone/>
            </a:pPr>
            <a:r>
              <a:rPr b="0" i="0" lang="en-US" sz="1000" u="none" cap="none" strike="noStrike">
                <a:solidFill>
                  <a:srgbClr val="000000"/>
                </a:solidFill>
                <a:latin typeface="IBM Plex Sans Medium"/>
                <a:ea typeface="IBM Plex Sans Medium"/>
                <a:cs typeface="IBM Plex Sans Medium"/>
                <a:sym typeface="IBM Plex Sans Medium"/>
              </a:rPr>
              <a:t>(API Catalog, Discovery Service, Gateway)</a:t>
            </a:r>
            <a:endParaRPr/>
          </a:p>
        </p:txBody>
      </p:sp>
      <p:sp>
        <p:nvSpPr>
          <p:cNvPr id="473" name="Google Shape;473;p30"/>
          <p:cNvSpPr/>
          <p:nvPr/>
        </p:nvSpPr>
        <p:spPr>
          <a:xfrm>
            <a:off x="5132201" y="1608400"/>
            <a:ext cx="3336760" cy="549189"/>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4" name="Google Shape;474;p30"/>
          <p:cNvSpPr/>
          <p:nvPr/>
        </p:nvSpPr>
        <p:spPr>
          <a:xfrm>
            <a:off x="133016" y="4538134"/>
            <a:ext cx="3448384" cy="389467"/>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5" name="Google Shape;475;p30"/>
          <p:cNvSpPr txBox="1"/>
          <p:nvPr/>
        </p:nvSpPr>
        <p:spPr>
          <a:xfrm>
            <a:off x="8377177" y="4717586"/>
            <a:ext cx="424646" cy="2738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Calibri"/>
              <a:buNone/>
            </a:pPr>
            <a:fld id="{00000000-1234-1234-1234-123412341234}" type="slidenum">
              <a:rPr b="0" i="0" lang="en-US" sz="800" u="none" cap="none" strike="noStrike">
                <a:solidFill>
                  <a:srgbClr val="000000"/>
                </a:solidFill>
                <a:latin typeface="Calibri"/>
                <a:ea typeface="Calibri"/>
                <a:cs typeface="Calibri"/>
                <a:sym typeface="Calibri"/>
              </a:rPr>
              <a:t>‹#›</a:t>
            </a:fld>
            <a:endParaRPr b="0" i="0" sz="800" u="none" cap="none" strike="noStrike">
              <a:solidFill>
                <a:srgbClr val="000000"/>
              </a:solidFill>
              <a:latin typeface="Calibri"/>
              <a:ea typeface="Calibri"/>
              <a:cs typeface="Calibri"/>
              <a:sym typeface="Calibri"/>
            </a:endParaRPr>
          </a:p>
        </p:txBody>
      </p:sp>
      <p:sp>
        <p:nvSpPr>
          <p:cNvPr id="476" name="Google Shape;476;p30"/>
          <p:cNvSpPr txBox="1"/>
          <p:nvPr/>
        </p:nvSpPr>
        <p:spPr>
          <a:xfrm>
            <a:off x="360727" y="694644"/>
            <a:ext cx="4714612" cy="923330"/>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REST API enable your products </a:t>
            </a:r>
            <a:endParaRPr/>
          </a:p>
          <a:p>
            <a:pPr indent="-285750" lvl="1" marL="7429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REST API for product controls/admin </a:t>
            </a:r>
            <a:endParaRPr/>
          </a:p>
          <a:p>
            <a:pPr indent="-285750" lvl="1" marL="7429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Sharing of information </a:t>
            </a:r>
            <a:endParaRPr/>
          </a:p>
        </p:txBody>
      </p:sp>
      <p:sp>
        <p:nvSpPr>
          <p:cNvPr id="477" name="Google Shape;477;p30"/>
          <p:cNvSpPr txBox="1"/>
          <p:nvPr/>
        </p:nvSpPr>
        <p:spPr>
          <a:xfrm>
            <a:off x="4756558" y="441528"/>
            <a:ext cx="4387442" cy="1200329"/>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Opt in to API Mediation </a:t>
            </a:r>
            <a:endParaRPr/>
          </a:p>
          <a:p>
            <a:pPr indent="-285750" lvl="0" marL="285750" marR="0" rtl="0" algn="l">
              <a:lnSpc>
                <a:spcPct val="100000"/>
              </a:lnSpc>
              <a:spcBef>
                <a:spcPts val="0"/>
              </a:spcBef>
              <a:spcAft>
                <a:spcPts val="0"/>
              </a:spcAft>
              <a:buClr>
                <a:srgbClr val="000000"/>
              </a:buClr>
              <a:buSzPts val="1800"/>
              <a:buFont typeface="Arial"/>
              <a:buChar char="•"/>
            </a:pPr>
            <a:r>
              <a:rPr b="0" i="0" lang="en-US" sz="1800" u="none" cap="none" strike="noStrike">
                <a:solidFill>
                  <a:srgbClr val="000000"/>
                </a:solidFill>
                <a:latin typeface="Calibri"/>
                <a:ea typeface="Calibri"/>
                <a:cs typeface="Calibri"/>
                <a:sym typeface="Calibri"/>
              </a:rPr>
              <a:t>Participate in Single Sign On, High Availability and Status tracking capabilities    </a:t>
            </a:r>
            <a:endParaRPr/>
          </a:p>
        </p:txBody>
      </p:sp>
      <p:pic>
        <p:nvPicPr>
          <p:cNvPr id="478" name="Google Shape;478;p30"/>
          <p:cNvPicPr preferRelativeResize="0"/>
          <p:nvPr/>
        </p:nvPicPr>
        <p:blipFill rotWithShape="1">
          <a:blip r:embed="rId4">
            <a:alphaModFix/>
          </a:blip>
          <a:srcRect b="0" l="0" r="0" t="0"/>
          <a:stretch/>
        </p:blipFill>
        <p:spPr>
          <a:xfrm>
            <a:off x="279393" y="1587194"/>
            <a:ext cx="3272943" cy="29003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pic>
        <p:nvPicPr>
          <p:cNvPr id="483" name="Google Shape;483;p31"/>
          <p:cNvPicPr preferRelativeResize="0"/>
          <p:nvPr/>
        </p:nvPicPr>
        <p:blipFill rotWithShape="1">
          <a:blip r:embed="rId3">
            <a:alphaModFix/>
          </a:blip>
          <a:srcRect b="0" l="0" r="0" t="0"/>
          <a:stretch/>
        </p:blipFill>
        <p:spPr>
          <a:xfrm>
            <a:off x="152161" y="1515461"/>
            <a:ext cx="3718611" cy="2530992"/>
          </a:xfrm>
          <a:prstGeom prst="rect">
            <a:avLst/>
          </a:prstGeom>
          <a:noFill/>
          <a:ln>
            <a:noFill/>
          </a:ln>
        </p:spPr>
      </p:pic>
      <p:sp>
        <p:nvSpPr>
          <p:cNvPr id="484" name="Google Shape;484;p31"/>
          <p:cNvSpPr txBox="1"/>
          <p:nvPr>
            <p:ph type="title"/>
          </p:nvPr>
        </p:nvSpPr>
        <p:spPr>
          <a:xfrm>
            <a:off x="242673" y="135607"/>
            <a:ext cx="7893793" cy="447164"/>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62626"/>
              </a:buClr>
              <a:buSzPts val="2160"/>
              <a:buFont typeface="IBM Plex Sans"/>
              <a:buNone/>
            </a:pPr>
            <a:r>
              <a:rPr lang="en-US" sz="2160">
                <a:latin typeface="IBM Plex Sans"/>
                <a:ea typeface="IBM Plex Sans"/>
                <a:cs typeface="IBM Plex Sans"/>
                <a:sym typeface="IBM Plex Sans"/>
              </a:rPr>
              <a:t>Where is Zowe Extensible?</a:t>
            </a:r>
            <a:endParaRPr/>
          </a:p>
        </p:txBody>
      </p:sp>
      <p:sp>
        <p:nvSpPr>
          <p:cNvPr id="485" name="Google Shape;485;p31"/>
          <p:cNvSpPr txBox="1"/>
          <p:nvPr/>
        </p:nvSpPr>
        <p:spPr>
          <a:xfrm>
            <a:off x="417579" y="1131018"/>
            <a:ext cx="2562944" cy="23584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IBM Plex Sans Medium"/>
              <a:buNone/>
            </a:pPr>
            <a:r>
              <a:rPr b="0" i="0" lang="en-US" sz="1600" u="none" cap="none" strike="noStrike">
                <a:solidFill>
                  <a:srgbClr val="000000"/>
                </a:solidFill>
                <a:latin typeface="IBM Plex Sans Medium"/>
                <a:ea typeface="IBM Plex Sans Medium"/>
                <a:cs typeface="IBM Plex Sans Medium"/>
                <a:sym typeface="IBM Plex Sans Medium"/>
              </a:rPr>
              <a:t>Node.js- based CLI</a:t>
            </a:r>
            <a:endParaRPr/>
          </a:p>
        </p:txBody>
      </p:sp>
      <p:sp>
        <p:nvSpPr>
          <p:cNvPr id="486" name="Google Shape;486;p31"/>
          <p:cNvSpPr/>
          <p:nvPr/>
        </p:nvSpPr>
        <p:spPr>
          <a:xfrm>
            <a:off x="569755" y="1034930"/>
            <a:ext cx="2211423" cy="389467"/>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 name="Google Shape;487;p31"/>
          <p:cNvSpPr txBox="1"/>
          <p:nvPr/>
        </p:nvSpPr>
        <p:spPr>
          <a:xfrm>
            <a:off x="8377177" y="4717586"/>
            <a:ext cx="424646" cy="27384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Calibri"/>
              <a:buNone/>
            </a:pPr>
            <a:fld id="{00000000-1234-1234-1234-123412341234}" type="slidenum">
              <a:rPr b="0" i="0" lang="en-US" sz="800" u="none" cap="none" strike="noStrike">
                <a:solidFill>
                  <a:srgbClr val="000000"/>
                </a:solidFill>
                <a:latin typeface="Calibri"/>
                <a:ea typeface="Calibri"/>
                <a:cs typeface="Calibri"/>
                <a:sym typeface="Calibri"/>
              </a:rPr>
              <a:t>‹#›</a:t>
            </a:fld>
            <a:endParaRPr b="0" i="0" sz="800" u="none" cap="none" strike="noStrike">
              <a:solidFill>
                <a:srgbClr val="000000"/>
              </a:solidFill>
              <a:latin typeface="Calibri"/>
              <a:ea typeface="Calibri"/>
              <a:cs typeface="Calibri"/>
              <a:sym typeface="Calibri"/>
            </a:endParaRPr>
          </a:p>
        </p:txBody>
      </p:sp>
      <p:sp>
        <p:nvSpPr>
          <p:cNvPr id="488" name="Google Shape;488;p31"/>
          <p:cNvSpPr/>
          <p:nvPr/>
        </p:nvSpPr>
        <p:spPr>
          <a:xfrm>
            <a:off x="2352645" y="1587013"/>
            <a:ext cx="1414341" cy="1829104"/>
          </a:xfrm>
          <a:prstGeom prst="rect">
            <a:avLst/>
          </a:prstGeom>
          <a:solidFill>
            <a:schemeClr val="l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171616"/>
              </a:solidFill>
              <a:latin typeface="Calibri"/>
              <a:ea typeface="Calibri"/>
              <a:cs typeface="Calibri"/>
              <a:sym typeface="Calibri"/>
            </a:endParaRPr>
          </a:p>
        </p:txBody>
      </p:sp>
      <p:sp>
        <p:nvSpPr>
          <p:cNvPr id="489" name="Google Shape;489;p31"/>
          <p:cNvSpPr txBox="1"/>
          <p:nvPr/>
        </p:nvSpPr>
        <p:spPr>
          <a:xfrm>
            <a:off x="2476204" y="1632640"/>
            <a:ext cx="1247889" cy="1169551"/>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zos-files DS</a:t>
            </a:r>
            <a:endParaRPr/>
          </a:p>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zos-files US</a:t>
            </a:r>
            <a:endParaRPr/>
          </a:p>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zos-jobs</a:t>
            </a:r>
            <a:endParaRPr/>
          </a:p>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TSO</a:t>
            </a:r>
            <a:endParaRPr/>
          </a:p>
          <a:p>
            <a:pPr indent="0" lvl="0" marL="0" marR="0" rtl="0" algn="l">
              <a:lnSpc>
                <a:spcPct val="100000"/>
              </a:lnSpc>
              <a:spcBef>
                <a:spcPts val="0"/>
              </a:spcBef>
              <a:spcAft>
                <a:spcPts val="0"/>
              </a:spcAft>
              <a:buClr>
                <a:srgbClr val="000000"/>
              </a:buClr>
              <a:buSzPts val="1400"/>
              <a:buFont typeface="Calibri"/>
              <a:buNone/>
            </a:pPr>
            <a:r>
              <a:rPr b="0" i="0" lang="en-US" sz="1400" u="none" cap="none" strike="noStrike">
                <a:solidFill>
                  <a:srgbClr val="000000"/>
                </a:solidFill>
                <a:latin typeface="Calibri"/>
                <a:ea typeface="Calibri"/>
                <a:cs typeface="Calibri"/>
                <a:sym typeface="Calibri"/>
              </a:rPr>
              <a:t>Console</a:t>
            </a:r>
            <a:endParaRPr/>
          </a:p>
        </p:txBody>
      </p:sp>
      <p:sp>
        <p:nvSpPr>
          <p:cNvPr id="490" name="Google Shape;490;p31"/>
          <p:cNvSpPr/>
          <p:nvPr/>
        </p:nvSpPr>
        <p:spPr>
          <a:xfrm>
            <a:off x="5889344" y="1196734"/>
            <a:ext cx="1857374" cy="1375016"/>
          </a:xfrm>
          <a:prstGeom prst="rect">
            <a:avLst/>
          </a:prstGeom>
          <a:solidFill>
            <a:schemeClr val="l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z/OSMF</a:t>
            </a:r>
            <a:endParaRPr/>
          </a:p>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200"/>
              <a:buFont typeface="Calibri"/>
              <a:buNone/>
            </a:pPr>
            <a:r>
              <a:rPr b="1" i="0" lang="en-US" sz="1200" u="none" cap="none" strike="noStrike">
                <a:solidFill>
                  <a:srgbClr val="000000"/>
                </a:solidFill>
                <a:latin typeface="Calibri"/>
                <a:ea typeface="Calibri"/>
                <a:cs typeface="Calibri"/>
                <a:sym typeface="Calibri"/>
              </a:rPr>
              <a:t>REST APIs</a:t>
            </a:r>
            <a:endParaRPr/>
          </a:p>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TSO, Console</a:t>
            </a:r>
            <a:endParaRPr/>
          </a:p>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    JES, MVS. USS</a:t>
            </a:r>
            <a:endParaRPr/>
          </a:p>
          <a:p>
            <a:pPr indent="0" lvl="0" marL="0" marR="0" rtl="0" algn="ctr">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000000"/>
              </a:solidFill>
              <a:latin typeface="Calibri"/>
              <a:ea typeface="Calibri"/>
              <a:cs typeface="Calibri"/>
              <a:sym typeface="Calibri"/>
            </a:endParaRPr>
          </a:p>
        </p:txBody>
      </p:sp>
      <p:sp>
        <p:nvSpPr>
          <p:cNvPr id="491" name="Google Shape;491;p31"/>
          <p:cNvSpPr/>
          <p:nvPr/>
        </p:nvSpPr>
        <p:spPr>
          <a:xfrm rot="-993265">
            <a:off x="3760879" y="2022116"/>
            <a:ext cx="2161421" cy="62917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2" name="Google Shape;492;p31"/>
          <p:cNvSpPr txBox="1"/>
          <p:nvPr/>
        </p:nvSpPr>
        <p:spPr>
          <a:xfrm>
            <a:off x="3942826" y="1515461"/>
            <a:ext cx="141773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Out of box commands </a:t>
            </a:r>
            <a:endParaRPr/>
          </a:p>
        </p:txBody>
      </p:sp>
      <p:sp>
        <p:nvSpPr>
          <p:cNvPr id="493" name="Google Shape;493;p31"/>
          <p:cNvSpPr/>
          <p:nvPr/>
        </p:nvSpPr>
        <p:spPr>
          <a:xfrm rot="762932">
            <a:off x="3762411" y="3034562"/>
            <a:ext cx="2161421" cy="629174"/>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4" name="Google Shape;494;p31"/>
          <p:cNvSpPr/>
          <p:nvPr/>
        </p:nvSpPr>
        <p:spPr>
          <a:xfrm>
            <a:off x="6142412" y="2952290"/>
            <a:ext cx="1857374" cy="1375016"/>
          </a:xfrm>
          <a:prstGeom prst="rect">
            <a:avLst/>
          </a:prstGeom>
          <a:solidFill>
            <a:schemeClr val="lt1"/>
          </a:solidFill>
          <a:ln cap="flat" cmpd="sng" w="25400">
            <a:solidFill>
              <a:srgbClr val="395E8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lt1"/>
              </a:buClr>
              <a:buSzPts val="1200"/>
              <a:buFont typeface="Calibri"/>
              <a:buNone/>
            </a:pPr>
            <a:r>
              <a:t/>
            </a:r>
            <a:endParaRPr b="1" i="0" sz="12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lt1"/>
              </a:buClr>
              <a:buSzPts val="1800"/>
              <a:buFont typeface="Calibri"/>
              <a:buNone/>
            </a:pPr>
            <a:r>
              <a:t/>
            </a:r>
            <a:endParaRPr b="1" i="0" sz="1800" u="none" cap="none" strike="noStrike">
              <a:solidFill>
                <a:srgbClr val="000000"/>
              </a:solidFill>
              <a:latin typeface="Calibri"/>
              <a:ea typeface="Calibri"/>
              <a:cs typeface="Calibri"/>
              <a:sym typeface="Calibri"/>
            </a:endParaRPr>
          </a:p>
        </p:txBody>
      </p:sp>
      <p:cxnSp>
        <p:nvCxnSpPr>
          <p:cNvPr id="495" name="Google Shape;495;p31"/>
          <p:cNvCxnSpPr/>
          <p:nvPr/>
        </p:nvCxnSpPr>
        <p:spPr>
          <a:xfrm>
            <a:off x="2352645" y="2802191"/>
            <a:ext cx="1414341" cy="2210"/>
          </a:xfrm>
          <a:prstGeom prst="straightConnector1">
            <a:avLst/>
          </a:prstGeom>
          <a:noFill/>
          <a:ln cap="flat" cmpd="sng" w="9525">
            <a:solidFill>
              <a:srgbClr val="4A7DBA"/>
            </a:solidFill>
            <a:prstDash val="solid"/>
            <a:round/>
            <a:headEnd len="sm" w="sm" type="none"/>
            <a:tailEnd len="sm" w="sm" type="none"/>
          </a:ln>
        </p:spPr>
      </p:cxnSp>
      <p:sp>
        <p:nvSpPr>
          <p:cNvPr id="496" name="Google Shape;496;p31"/>
          <p:cNvSpPr txBox="1"/>
          <p:nvPr/>
        </p:nvSpPr>
        <p:spPr>
          <a:xfrm>
            <a:off x="2476204" y="3013963"/>
            <a:ext cx="113968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“plug-ins”</a:t>
            </a:r>
            <a:endParaRPr/>
          </a:p>
        </p:txBody>
      </p:sp>
      <p:sp>
        <p:nvSpPr>
          <p:cNvPr id="497" name="Google Shape;497;p31"/>
          <p:cNvSpPr txBox="1"/>
          <p:nvPr/>
        </p:nvSpPr>
        <p:spPr>
          <a:xfrm>
            <a:off x="6406529" y="3039633"/>
            <a:ext cx="1329140" cy="1200329"/>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Your application, product, tool, …</a:t>
            </a:r>
            <a:endParaRPr/>
          </a:p>
        </p:txBody>
      </p:sp>
      <p:sp>
        <p:nvSpPr>
          <p:cNvPr id="498" name="Google Shape;498;p31"/>
          <p:cNvSpPr txBox="1"/>
          <p:nvPr/>
        </p:nvSpPr>
        <p:spPr>
          <a:xfrm>
            <a:off x="3829716" y="3654009"/>
            <a:ext cx="2023746" cy="64633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Custom</a:t>
            </a:r>
            <a:endParaRPr/>
          </a:p>
          <a:p>
            <a:pPr indent="0" lvl="0" marL="0" marR="0" rtl="0" algn="ctr">
              <a:lnSpc>
                <a:spcPct val="100000"/>
              </a:lnSpc>
              <a:spcBef>
                <a:spcPts val="0"/>
              </a:spcBef>
              <a:spcAft>
                <a:spcPts val="0"/>
              </a:spcAft>
              <a:buClr>
                <a:srgbClr val="000000"/>
              </a:buClr>
              <a:buSzPts val="1800"/>
              <a:buFont typeface="Calibri"/>
              <a:buNone/>
            </a:pPr>
            <a:r>
              <a:rPr b="0" i="0" lang="en-US" sz="1800" u="none" cap="none" strike="noStrike">
                <a:solidFill>
                  <a:srgbClr val="000000"/>
                </a:solidFill>
                <a:latin typeface="Calibri"/>
                <a:ea typeface="Calibri"/>
                <a:cs typeface="Calibri"/>
                <a:sym typeface="Calibri"/>
              </a:rPr>
              <a:t>Extensions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4"/>
          <p:cNvSpPr txBox="1"/>
          <p:nvPr>
            <p:ph type="title"/>
          </p:nvPr>
        </p:nvSpPr>
        <p:spPr>
          <a:xfrm>
            <a:off x="333993" y="159442"/>
            <a:ext cx="7893900" cy="4473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262626"/>
              </a:buClr>
              <a:buSzPts val="2400"/>
              <a:buFont typeface="IBM Plex Sans"/>
              <a:buNone/>
            </a:pPr>
            <a:r>
              <a:rPr lang="en-US" sz="2400"/>
              <a:t>Introducing Zowe</a:t>
            </a:r>
            <a:endParaRPr sz="2400"/>
          </a:p>
        </p:txBody>
      </p:sp>
      <p:sp>
        <p:nvSpPr>
          <p:cNvPr id="97" name="Google Shape;97;p14"/>
          <p:cNvSpPr txBox="1"/>
          <p:nvPr>
            <p:ph idx="1" type="body"/>
          </p:nvPr>
        </p:nvSpPr>
        <p:spPr>
          <a:xfrm>
            <a:off x="317500" y="943425"/>
            <a:ext cx="5010000" cy="31431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dk1"/>
              </a:buClr>
              <a:buSzPts val="2000"/>
              <a:buFont typeface="Gill Sans"/>
              <a:buChar char="•"/>
            </a:pPr>
            <a:r>
              <a:rPr lang="en-US"/>
              <a:t>An extensible framework for connecting applications and tools to mainframe data and applications.</a:t>
            </a:r>
            <a:endParaRPr/>
          </a:p>
          <a:p>
            <a:pPr indent="-342900" lvl="0" marL="342900" rtl="0" algn="l">
              <a:spcBef>
                <a:spcPts val="2400"/>
              </a:spcBef>
              <a:spcAft>
                <a:spcPts val="0"/>
              </a:spcAft>
              <a:buClr>
                <a:schemeClr val="dk1"/>
              </a:buClr>
              <a:buSzPts val="2000"/>
              <a:buFont typeface="Gill Sans"/>
              <a:buChar char="•"/>
            </a:pPr>
            <a:r>
              <a:rPr lang="en-US"/>
              <a:t>Aims to make the mainframe an integrated and agile platform within the changing IT architectural landscape.</a:t>
            </a:r>
            <a:endParaRPr/>
          </a:p>
          <a:p>
            <a:pPr indent="-342900" lvl="0" marL="342900" rtl="0" algn="l">
              <a:spcBef>
                <a:spcPts val="2400"/>
              </a:spcBef>
              <a:spcAft>
                <a:spcPts val="0"/>
              </a:spcAft>
              <a:buClr>
                <a:schemeClr val="dk1"/>
              </a:buClr>
              <a:buSzPts val="2000"/>
              <a:buFont typeface="Gill Sans"/>
              <a:buChar char="•"/>
            </a:pPr>
            <a:r>
              <a:rPr lang="en-US"/>
              <a:t>First open source project on z/OS. All code is licensed under the Eclipse Public License version 2.0</a:t>
            </a:r>
            <a:endParaRPr/>
          </a:p>
        </p:txBody>
      </p:sp>
      <p:pic>
        <p:nvPicPr>
          <p:cNvPr id="98" name="Google Shape;98;p14"/>
          <p:cNvPicPr preferRelativeResize="0"/>
          <p:nvPr/>
        </p:nvPicPr>
        <p:blipFill rotWithShape="1">
          <a:blip r:embed="rId3">
            <a:alphaModFix/>
          </a:blip>
          <a:srcRect b="0" l="0" r="0" t="0"/>
          <a:stretch/>
        </p:blipFill>
        <p:spPr>
          <a:xfrm>
            <a:off x="5464435" y="2076450"/>
            <a:ext cx="3251200" cy="990600"/>
          </a:xfrm>
          <a:prstGeom prst="rect">
            <a:avLst/>
          </a:prstGeom>
          <a:noFill/>
          <a:ln>
            <a:noFill/>
          </a:ln>
        </p:spPr>
      </p:pic>
      <p:sp>
        <p:nvSpPr>
          <p:cNvPr id="99" name="Google Shape;99;p14"/>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32"/>
          <p:cNvSpPr txBox="1"/>
          <p:nvPr>
            <p:ph type="title"/>
          </p:nvPr>
        </p:nvSpPr>
        <p:spPr>
          <a:xfrm>
            <a:off x="4201530" y="1998432"/>
            <a:ext cx="2112455" cy="4471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262626"/>
              </a:buClr>
              <a:buSzPts val="4000"/>
              <a:buFont typeface="IBM Plex Sans"/>
              <a:buNone/>
            </a:pPr>
            <a:r>
              <a:rPr lang="en-US" sz="4000">
                <a:latin typeface="IBM Plex Sans"/>
                <a:ea typeface="IBM Plex Sans"/>
                <a:cs typeface="IBM Plex Sans"/>
                <a:sym typeface="IBM Plex Sans"/>
              </a:rPr>
              <a:t>“Demo”</a:t>
            </a:r>
            <a:endParaRPr/>
          </a:p>
        </p:txBody>
      </p:sp>
      <p:pic>
        <p:nvPicPr>
          <p:cNvPr id="504" name="Google Shape;504;p32"/>
          <p:cNvPicPr preferRelativeResize="0"/>
          <p:nvPr/>
        </p:nvPicPr>
        <p:blipFill rotWithShape="1">
          <a:blip r:embed="rId3">
            <a:alphaModFix/>
          </a:blip>
          <a:srcRect b="0" l="0" r="0" t="0"/>
          <a:stretch/>
        </p:blipFill>
        <p:spPr>
          <a:xfrm>
            <a:off x="2162345" y="1937410"/>
            <a:ext cx="2106921" cy="569208"/>
          </a:xfrm>
          <a:prstGeom prst="rect">
            <a:avLst/>
          </a:prstGeom>
          <a:noFill/>
          <a:ln>
            <a:noFill/>
          </a:ln>
        </p:spPr>
      </p:pic>
      <p:sp>
        <p:nvSpPr>
          <p:cNvPr id="505" name="Google Shape;505;p32"/>
          <p:cNvSpPr txBox="1"/>
          <p:nvPr/>
        </p:nvSpPr>
        <p:spPr>
          <a:xfrm>
            <a:off x="1040524" y="3003332"/>
            <a:ext cx="7062951"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Intro Demo:</a:t>
            </a:r>
            <a:endParaRPr/>
          </a:p>
          <a:p>
            <a:pPr indent="0" lvl="0" marL="0" marR="0" rtl="0" algn="ctr">
              <a:spcBef>
                <a:spcPts val="0"/>
              </a:spcBef>
              <a:spcAft>
                <a:spcPts val="0"/>
              </a:spcAft>
              <a:buNone/>
            </a:pPr>
            <a:r>
              <a:rPr lang="en-US" sz="1800" u="sng">
                <a:solidFill>
                  <a:schemeClr val="hlink"/>
                </a:solidFill>
                <a:latin typeface="Calibri"/>
                <a:ea typeface="Calibri"/>
                <a:cs typeface="Calibri"/>
                <a:sym typeface="Calibri"/>
                <a:hlinkClick r:id="rId4"/>
              </a:rPr>
              <a:t>https://www.youtube.com/watch?v=NX20ZMRoTtk&amp;feature=share</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1800" u="sng">
              <a:solidFill>
                <a:schemeClr val="hlink"/>
              </a:solidFill>
              <a:latin typeface="Calibri"/>
              <a:ea typeface="Calibri"/>
              <a:cs typeface="Calibri"/>
              <a:sym typeface="Calibri"/>
              <a:hlinkClick r:id="rId5"/>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Visual Studio Code (using command line):</a:t>
            </a:r>
            <a:endParaRPr/>
          </a:p>
          <a:p>
            <a:pPr indent="0" lvl="0" marL="0" marR="0" rtl="0" algn="ctr">
              <a:spcBef>
                <a:spcPts val="0"/>
              </a:spcBef>
              <a:spcAft>
                <a:spcPts val="0"/>
              </a:spcAft>
              <a:buNone/>
            </a:pPr>
            <a:r>
              <a:rPr lang="en-US" sz="1800" u="sng">
                <a:solidFill>
                  <a:schemeClr val="hlink"/>
                </a:solidFill>
                <a:latin typeface="Calibri"/>
                <a:ea typeface="Calibri"/>
                <a:cs typeface="Calibri"/>
                <a:sym typeface="Calibri"/>
                <a:hlinkClick r:id="rId6"/>
              </a:rPr>
              <a:t>https://www.youtube.com/watch?v=la1_Ss27fn8</a:t>
            </a:r>
            <a:r>
              <a:rPr lang="en-US" sz="1800">
                <a:solidFill>
                  <a:schemeClr val="dk1"/>
                </a:solidFill>
                <a:latin typeface="Calibri"/>
                <a:ea typeface="Calibri"/>
                <a:cs typeface="Calibri"/>
                <a:sym typeface="Calibri"/>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Zowe framework and ecosystem at a glance </a:t>
            </a:r>
            <a:endParaRPr/>
          </a:p>
        </p:txBody>
      </p:sp>
      <p:sp>
        <p:nvSpPr>
          <p:cNvPr id="106" name="Google Shape;106;p15"/>
          <p:cNvSpPr txBox="1"/>
          <p:nvPr>
            <p:ph idx="12" type="sldNum"/>
          </p:nvPr>
        </p:nvSpPr>
        <p:spPr>
          <a:xfrm>
            <a:off x="8227786" y="4803547"/>
            <a:ext cx="580570" cy="273844"/>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grpSp>
        <p:nvGrpSpPr>
          <p:cNvPr id="107" name="Google Shape;107;p15"/>
          <p:cNvGrpSpPr/>
          <p:nvPr/>
        </p:nvGrpSpPr>
        <p:grpSpPr>
          <a:xfrm>
            <a:off x="968068" y="1365758"/>
            <a:ext cx="6704327" cy="3269481"/>
            <a:chOff x="1362716" y="1229280"/>
            <a:chExt cx="6704327" cy="3269481"/>
          </a:xfrm>
        </p:grpSpPr>
        <p:pic>
          <p:nvPicPr>
            <p:cNvPr descr="A picture containing monitor&#10;&#10;Description generated with high confidence" id="108" name="Google Shape;108;p15"/>
            <p:cNvPicPr preferRelativeResize="0"/>
            <p:nvPr/>
          </p:nvPicPr>
          <p:blipFill rotWithShape="1">
            <a:blip r:embed="rId3">
              <a:alphaModFix/>
            </a:blip>
            <a:srcRect b="0" l="0" r="0" t="0"/>
            <a:stretch/>
          </p:blipFill>
          <p:spPr>
            <a:xfrm>
              <a:off x="2285995" y="2107476"/>
              <a:ext cx="4572009" cy="651015"/>
            </a:xfrm>
            <a:prstGeom prst="rect">
              <a:avLst/>
            </a:prstGeom>
            <a:noFill/>
            <a:ln>
              <a:noFill/>
            </a:ln>
          </p:spPr>
        </p:pic>
        <p:sp>
          <p:nvSpPr>
            <p:cNvPr id="109" name="Google Shape;109;p15"/>
            <p:cNvSpPr/>
            <p:nvPr/>
          </p:nvSpPr>
          <p:spPr>
            <a:xfrm>
              <a:off x="4247854" y="1712012"/>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picture containing monitor&#10;&#10;Description generated with high confidence" id="110" name="Google Shape;110;p15"/>
            <p:cNvPicPr preferRelativeResize="0"/>
            <p:nvPr/>
          </p:nvPicPr>
          <p:blipFill rotWithShape="1">
            <a:blip r:embed="rId3">
              <a:alphaModFix/>
            </a:blip>
            <a:srcRect b="0" l="0" r="0" t="0"/>
            <a:stretch/>
          </p:blipFill>
          <p:spPr>
            <a:xfrm>
              <a:off x="2286233" y="1375400"/>
              <a:ext cx="4572009" cy="651015"/>
            </a:xfrm>
            <a:prstGeom prst="rect">
              <a:avLst/>
            </a:prstGeom>
            <a:noFill/>
            <a:ln>
              <a:noFill/>
            </a:ln>
          </p:spPr>
        </p:pic>
        <p:sp>
          <p:nvSpPr>
            <p:cNvPr id="111" name="Google Shape;111;p15"/>
            <p:cNvSpPr txBox="1"/>
            <p:nvPr/>
          </p:nvSpPr>
          <p:spPr>
            <a:xfrm>
              <a:off x="3884586" y="1615548"/>
              <a:ext cx="1375718"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Microservices</a:t>
              </a:r>
              <a:endParaRPr/>
            </a:p>
          </p:txBody>
        </p:sp>
        <p:sp>
          <p:nvSpPr>
            <p:cNvPr id="112" name="Google Shape;112;p15"/>
            <p:cNvSpPr txBox="1"/>
            <p:nvPr/>
          </p:nvSpPr>
          <p:spPr>
            <a:xfrm>
              <a:off x="3569511" y="2347877"/>
              <a:ext cx="2023979"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 Mediation Layer</a:t>
              </a:r>
              <a:endParaRPr/>
            </a:p>
          </p:txBody>
        </p:sp>
        <p:grpSp>
          <p:nvGrpSpPr>
            <p:cNvPr id="113" name="Google Shape;113;p15"/>
            <p:cNvGrpSpPr/>
            <p:nvPr/>
          </p:nvGrpSpPr>
          <p:grpSpPr>
            <a:xfrm>
              <a:off x="5345760" y="2001923"/>
              <a:ext cx="247825" cy="375042"/>
              <a:chOff x="1752601" y="4306888"/>
              <a:chExt cx="238125" cy="360362"/>
            </a:xfrm>
          </p:grpSpPr>
          <p:sp>
            <p:nvSpPr>
              <p:cNvPr id="114" name="Google Shape;114;p15"/>
              <p:cNvSpPr/>
              <p:nvPr/>
            </p:nvSpPr>
            <p:spPr>
              <a:xfrm>
                <a:off x="1757364" y="4471988"/>
                <a:ext cx="228600" cy="190500"/>
              </a:xfrm>
              <a:custGeom>
                <a:rect b="b" l="l" r="r" t="t"/>
                <a:pathLst>
                  <a:path extrusionOk="0" h="120" w="144">
                    <a:moveTo>
                      <a:pt x="126" y="0"/>
                    </a:moveTo>
                    <a:lnTo>
                      <a:pt x="18" y="0"/>
                    </a:lnTo>
                    <a:lnTo>
                      <a:pt x="18" y="0"/>
                    </a:lnTo>
                    <a:lnTo>
                      <a:pt x="11" y="1"/>
                    </a:lnTo>
                    <a:lnTo>
                      <a:pt x="4" y="5"/>
                    </a:lnTo>
                    <a:lnTo>
                      <a:pt x="1" y="11"/>
                    </a:lnTo>
                    <a:lnTo>
                      <a:pt x="0" y="16"/>
                    </a:lnTo>
                    <a:lnTo>
                      <a:pt x="0" y="103"/>
                    </a:lnTo>
                    <a:lnTo>
                      <a:pt x="0" y="103"/>
                    </a:lnTo>
                    <a:lnTo>
                      <a:pt x="1" y="109"/>
                    </a:lnTo>
                    <a:lnTo>
                      <a:pt x="4" y="114"/>
                    </a:lnTo>
                    <a:lnTo>
                      <a:pt x="11" y="119"/>
                    </a:lnTo>
                    <a:lnTo>
                      <a:pt x="18" y="120"/>
                    </a:lnTo>
                    <a:lnTo>
                      <a:pt x="126" y="120"/>
                    </a:lnTo>
                    <a:lnTo>
                      <a:pt x="126" y="120"/>
                    </a:lnTo>
                    <a:lnTo>
                      <a:pt x="133" y="119"/>
                    </a:lnTo>
                    <a:lnTo>
                      <a:pt x="138" y="114"/>
                    </a:lnTo>
                    <a:lnTo>
                      <a:pt x="142" y="109"/>
                    </a:lnTo>
                    <a:lnTo>
                      <a:pt x="144" y="103"/>
                    </a:lnTo>
                    <a:lnTo>
                      <a:pt x="144" y="16"/>
                    </a:lnTo>
                    <a:lnTo>
                      <a:pt x="144" y="16"/>
                    </a:lnTo>
                    <a:lnTo>
                      <a:pt x="142" y="11"/>
                    </a:lnTo>
                    <a:lnTo>
                      <a:pt x="138" y="5"/>
                    </a:lnTo>
                    <a:lnTo>
                      <a:pt x="133" y="1"/>
                    </a:lnTo>
                    <a:lnTo>
                      <a:pt x="126" y="0"/>
                    </a:lnTo>
                    <a:lnTo>
                      <a:pt x="126" y="0"/>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p:nvPr/>
            </p:nvSpPr>
            <p:spPr>
              <a:xfrm>
                <a:off x="1752601" y="4467225"/>
                <a:ext cx="238125" cy="200025"/>
              </a:xfrm>
              <a:custGeom>
                <a:rect b="b" l="l" r="r" t="t"/>
                <a:pathLst>
                  <a:path extrusionOk="0" h="126" w="150">
                    <a:moveTo>
                      <a:pt x="129" y="126"/>
                    </a:moveTo>
                    <a:lnTo>
                      <a:pt x="21" y="126"/>
                    </a:lnTo>
                    <a:lnTo>
                      <a:pt x="21" y="126"/>
                    </a:lnTo>
                    <a:lnTo>
                      <a:pt x="13" y="124"/>
                    </a:lnTo>
                    <a:lnTo>
                      <a:pt x="6" y="120"/>
                    </a:lnTo>
                    <a:lnTo>
                      <a:pt x="2" y="113"/>
                    </a:lnTo>
                    <a:lnTo>
                      <a:pt x="0" y="109"/>
                    </a:lnTo>
                    <a:lnTo>
                      <a:pt x="0" y="106"/>
                    </a:lnTo>
                    <a:lnTo>
                      <a:pt x="0" y="19"/>
                    </a:lnTo>
                    <a:lnTo>
                      <a:pt x="0" y="19"/>
                    </a:lnTo>
                    <a:lnTo>
                      <a:pt x="0" y="17"/>
                    </a:lnTo>
                    <a:lnTo>
                      <a:pt x="2" y="12"/>
                    </a:lnTo>
                    <a:lnTo>
                      <a:pt x="6" y="6"/>
                    </a:lnTo>
                    <a:lnTo>
                      <a:pt x="13" y="1"/>
                    </a:lnTo>
                    <a:lnTo>
                      <a:pt x="21" y="0"/>
                    </a:lnTo>
                    <a:lnTo>
                      <a:pt x="129" y="0"/>
                    </a:lnTo>
                    <a:lnTo>
                      <a:pt x="129" y="0"/>
                    </a:lnTo>
                    <a:lnTo>
                      <a:pt x="137" y="1"/>
                    </a:lnTo>
                    <a:lnTo>
                      <a:pt x="144" y="6"/>
                    </a:lnTo>
                    <a:lnTo>
                      <a:pt x="148" y="12"/>
                    </a:lnTo>
                    <a:lnTo>
                      <a:pt x="150" y="17"/>
                    </a:lnTo>
                    <a:lnTo>
                      <a:pt x="150" y="19"/>
                    </a:lnTo>
                    <a:lnTo>
                      <a:pt x="150" y="106"/>
                    </a:lnTo>
                    <a:lnTo>
                      <a:pt x="150" y="106"/>
                    </a:lnTo>
                    <a:lnTo>
                      <a:pt x="150" y="109"/>
                    </a:lnTo>
                    <a:lnTo>
                      <a:pt x="148" y="113"/>
                    </a:lnTo>
                    <a:lnTo>
                      <a:pt x="144" y="120"/>
                    </a:lnTo>
                    <a:lnTo>
                      <a:pt x="137" y="124"/>
                    </a:lnTo>
                    <a:lnTo>
                      <a:pt x="129" y="126"/>
                    </a:lnTo>
                    <a:lnTo>
                      <a:pt x="129" y="126"/>
                    </a:lnTo>
                    <a:close/>
                    <a:moveTo>
                      <a:pt x="21" y="6"/>
                    </a:moveTo>
                    <a:lnTo>
                      <a:pt x="21" y="6"/>
                    </a:lnTo>
                    <a:lnTo>
                      <a:pt x="16" y="7"/>
                    </a:lnTo>
                    <a:lnTo>
                      <a:pt x="10" y="10"/>
                    </a:lnTo>
                    <a:lnTo>
                      <a:pt x="6" y="14"/>
                    </a:lnTo>
                    <a:lnTo>
                      <a:pt x="6" y="19"/>
                    </a:lnTo>
                    <a:lnTo>
                      <a:pt x="6" y="106"/>
                    </a:lnTo>
                    <a:lnTo>
                      <a:pt x="6" y="106"/>
                    </a:lnTo>
                    <a:lnTo>
                      <a:pt x="6" y="112"/>
                    </a:lnTo>
                    <a:lnTo>
                      <a:pt x="10" y="116"/>
                    </a:lnTo>
                    <a:lnTo>
                      <a:pt x="16" y="119"/>
                    </a:lnTo>
                    <a:lnTo>
                      <a:pt x="21" y="120"/>
                    </a:lnTo>
                    <a:lnTo>
                      <a:pt x="129" y="120"/>
                    </a:lnTo>
                    <a:lnTo>
                      <a:pt x="129" y="120"/>
                    </a:lnTo>
                    <a:lnTo>
                      <a:pt x="134" y="119"/>
                    </a:lnTo>
                    <a:lnTo>
                      <a:pt x="140" y="116"/>
                    </a:lnTo>
                    <a:lnTo>
                      <a:pt x="143" y="112"/>
                    </a:lnTo>
                    <a:lnTo>
                      <a:pt x="144" y="106"/>
                    </a:lnTo>
                    <a:lnTo>
                      <a:pt x="144" y="19"/>
                    </a:lnTo>
                    <a:lnTo>
                      <a:pt x="144" y="19"/>
                    </a:lnTo>
                    <a:lnTo>
                      <a:pt x="143" y="14"/>
                    </a:lnTo>
                    <a:lnTo>
                      <a:pt x="140" y="10"/>
                    </a:lnTo>
                    <a:lnTo>
                      <a:pt x="134" y="7"/>
                    </a:lnTo>
                    <a:lnTo>
                      <a:pt x="129" y="6"/>
                    </a:lnTo>
                    <a:lnTo>
                      <a:pt x="21" y="6"/>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5"/>
              <p:cNvSpPr/>
              <p:nvPr/>
            </p:nvSpPr>
            <p:spPr>
              <a:xfrm>
                <a:off x="1841501" y="4529138"/>
                <a:ext cx="53975" cy="80963"/>
              </a:xfrm>
              <a:custGeom>
                <a:rect b="b" l="l" r="r" t="t"/>
                <a:pathLst>
                  <a:path extrusionOk="0" h="51" w="34">
                    <a:moveTo>
                      <a:pt x="34" y="51"/>
                    </a:moveTo>
                    <a:lnTo>
                      <a:pt x="24" y="22"/>
                    </a:lnTo>
                    <a:lnTo>
                      <a:pt x="24" y="22"/>
                    </a:lnTo>
                    <a:lnTo>
                      <a:pt x="29" y="18"/>
                    </a:lnTo>
                    <a:lnTo>
                      <a:pt x="30" y="15"/>
                    </a:lnTo>
                    <a:lnTo>
                      <a:pt x="31" y="12"/>
                    </a:lnTo>
                    <a:lnTo>
                      <a:pt x="31" y="12"/>
                    </a:lnTo>
                    <a:lnTo>
                      <a:pt x="30" y="7"/>
                    </a:lnTo>
                    <a:lnTo>
                      <a:pt x="27" y="2"/>
                    </a:lnTo>
                    <a:lnTo>
                      <a:pt x="23" y="0"/>
                    </a:lnTo>
                    <a:lnTo>
                      <a:pt x="18" y="0"/>
                    </a:lnTo>
                    <a:lnTo>
                      <a:pt x="18" y="0"/>
                    </a:lnTo>
                    <a:lnTo>
                      <a:pt x="12" y="0"/>
                    </a:lnTo>
                    <a:lnTo>
                      <a:pt x="8" y="2"/>
                    </a:lnTo>
                    <a:lnTo>
                      <a:pt x="5" y="7"/>
                    </a:lnTo>
                    <a:lnTo>
                      <a:pt x="4" y="12"/>
                    </a:lnTo>
                    <a:lnTo>
                      <a:pt x="4" y="12"/>
                    </a:lnTo>
                    <a:lnTo>
                      <a:pt x="4" y="15"/>
                    </a:lnTo>
                    <a:lnTo>
                      <a:pt x="5" y="18"/>
                    </a:lnTo>
                    <a:lnTo>
                      <a:pt x="9" y="22"/>
                    </a:lnTo>
                    <a:lnTo>
                      <a:pt x="0" y="51"/>
                    </a:lnTo>
                    <a:lnTo>
                      <a:pt x="34" y="5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5"/>
              <p:cNvSpPr/>
              <p:nvPr/>
            </p:nvSpPr>
            <p:spPr>
              <a:xfrm>
                <a:off x="1836739" y="4524375"/>
                <a:ext cx="63500" cy="90488"/>
              </a:xfrm>
              <a:custGeom>
                <a:rect b="b" l="l" r="r" t="t"/>
                <a:pathLst>
                  <a:path extrusionOk="0" h="57" w="40">
                    <a:moveTo>
                      <a:pt x="37" y="57"/>
                    </a:moveTo>
                    <a:lnTo>
                      <a:pt x="3" y="57"/>
                    </a:lnTo>
                    <a:lnTo>
                      <a:pt x="3" y="57"/>
                    </a:lnTo>
                    <a:lnTo>
                      <a:pt x="1" y="55"/>
                    </a:lnTo>
                    <a:lnTo>
                      <a:pt x="1" y="55"/>
                    </a:lnTo>
                    <a:lnTo>
                      <a:pt x="0" y="54"/>
                    </a:lnTo>
                    <a:lnTo>
                      <a:pt x="10" y="26"/>
                    </a:lnTo>
                    <a:lnTo>
                      <a:pt x="10" y="26"/>
                    </a:lnTo>
                    <a:lnTo>
                      <a:pt x="5" y="21"/>
                    </a:lnTo>
                    <a:lnTo>
                      <a:pt x="4" y="15"/>
                    </a:lnTo>
                    <a:lnTo>
                      <a:pt x="4" y="15"/>
                    </a:lnTo>
                    <a:lnTo>
                      <a:pt x="5" y="8"/>
                    </a:lnTo>
                    <a:lnTo>
                      <a:pt x="8" y="4"/>
                    </a:lnTo>
                    <a:lnTo>
                      <a:pt x="14" y="1"/>
                    </a:lnTo>
                    <a:lnTo>
                      <a:pt x="21" y="0"/>
                    </a:lnTo>
                    <a:lnTo>
                      <a:pt x="21" y="0"/>
                    </a:lnTo>
                    <a:lnTo>
                      <a:pt x="26" y="1"/>
                    </a:lnTo>
                    <a:lnTo>
                      <a:pt x="32" y="4"/>
                    </a:lnTo>
                    <a:lnTo>
                      <a:pt x="36" y="8"/>
                    </a:lnTo>
                    <a:lnTo>
                      <a:pt x="37" y="15"/>
                    </a:lnTo>
                    <a:lnTo>
                      <a:pt x="37" y="15"/>
                    </a:lnTo>
                    <a:lnTo>
                      <a:pt x="34" y="21"/>
                    </a:lnTo>
                    <a:lnTo>
                      <a:pt x="30" y="26"/>
                    </a:lnTo>
                    <a:lnTo>
                      <a:pt x="40" y="54"/>
                    </a:lnTo>
                    <a:lnTo>
                      <a:pt x="40" y="54"/>
                    </a:lnTo>
                    <a:lnTo>
                      <a:pt x="40" y="55"/>
                    </a:lnTo>
                    <a:lnTo>
                      <a:pt x="40" y="55"/>
                    </a:lnTo>
                    <a:lnTo>
                      <a:pt x="37" y="57"/>
                    </a:lnTo>
                    <a:lnTo>
                      <a:pt x="37" y="57"/>
                    </a:lnTo>
                    <a:close/>
                    <a:moveTo>
                      <a:pt x="7" y="51"/>
                    </a:moveTo>
                    <a:lnTo>
                      <a:pt x="33" y="51"/>
                    </a:lnTo>
                    <a:lnTo>
                      <a:pt x="25" y="26"/>
                    </a:lnTo>
                    <a:lnTo>
                      <a:pt x="25" y="26"/>
                    </a:lnTo>
                    <a:lnTo>
                      <a:pt x="25" y="23"/>
                    </a:lnTo>
                    <a:lnTo>
                      <a:pt x="26" y="22"/>
                    </a:lnTo>
                    <a:lnTo>
                      <a:pt x="26" y="22"/>
                    </a:lnTo>
                    <a:lnTo>
                      <a:pt x="30" y="19"/>
                    </a:lnTo>
                    <a:lnTo>
                      <a:pt x="32" y="15"/>
                    </a:lnTo>
                    <a:lnTo>
                      <a:pt x="32" y="15"/>
                    </a:lnTo>
                    <a:lnTo>
                      <a:pt x="30" y="11"/>
                    </a:lnTo>
                    <a:lnTo>
                      <a:pt x="27" y="8"/>
                    </a:lnTo>
                    <a:lnTo>
                      <a:pt x="25" y="5"/>
                    </a:lnTo>
                    <a:lnTo>
                      <a:pt x="21" y="5"/>
                    </a:lnTo>
                    <a:lnTo>
                      <a:pt x="21" y="5"/>
                    </a:lnTo>
                    <a:lnTo>
                      <a:pt x="16" y="5"/>
                    </a:lnTo>
                    <a:lnTo>
                      <a:pt x="12" y="8"/>
                    </a:lnTo>
                    <a:lnTo>
                      <a:pt x="10" y="11"/>
                    </a:lnTo>
                    <a:lnTo>
                      <a:pt x="10" y="15"/>
                    </a:lnTo>
                    <a:lnTo>
                      <a:pt x="10" y="15"/>
                    </a:lnTo>
                    <a:lnTo>
                      <a:pt x="11" y="19"/>
                    </a:lnTo>
                    <a:lnTo>
                      <a:pt x="14" y="22"/>
                    </a:lnTo>
                    <a:lnTo>
                      <a:pt x="14" y="22"/>
                    </a:lnTo>
                    <a:lnTo>
                      <a:pt x="15" y="23"/>
                    </a:lnTo>
                    <a:lnTo>
                      <a:pt x="15" y="26"/>
                    </a:lnTo>
                    <a:lnTo>
                      <a:pt x="7" y="5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5"/>
              <p:cNvSpPr/>
              <p:nvPr/>
            </p:nvSpPr>
            <p:spPr>
              <a:xfrm>
                <a:off x="1787526" y="4311650"/>
                <a:ext cx="160338" cy="160338"/>
              </a:xfrm>
              <a:custGeom>
                <a:rect b="b" l="l" r="r" t="t"/>
                <a:pathLst>
                  <a:path extrusionOk="0" h="101" w="101">
                    <a:moveTo>
                      <a:pt x="82" y="101"/>
                    </a:moveTo>
                    <a:lnTo>
                      <a:pt x="82" y="53"/>
                    </a:lnTo>
                    <a:lnTo>
                      <a:pt x="82" y="53"/>
                    </a:lnTo>
                    <a:lnTo>
                      <a:pt x="81" y="46"/>
                    </a:lnTo>
                    <a:lnTo>
                      <a:pt x="79" y="40"/>
                    </a:lnTo>
                    <a:lnTo>
                      <a:pt x="76" y="35"/>
                    </a:lnTo>
                    <a:lnTo>
                      <a:pt x="72" y="30"/>
                    </a:lnTo>
                    <a:lnTo>
                      <a:pt x="68" y="26"/>
                    </a:lnTo>
                    <a:lnTo>
                      <a:pt x="63" y="24"/>
                    </a:lnTo>
                    <a:lnTo>
                      <a:pt x="57" y="22"/>
                    </a:lnTo>
                    <a:lnTo>
                      <a:pt x="50" y="22"/>
                    </a:lnTo>
                    <a:lnTo>
                      <a:pt x="50" y="22"/>
                    </a:lnTo>
                    <a:lnTo>
                      <a:pt x="45" y="22"/>
                    </a:lnTo>
                    <a:lnTo>
                      <a:pt x="39" y="24"/>
                    </a:lnTo>
                    <a:lnTo>
                      <a:pt x="34" y="26"/>
                    </a:lnTo>
                    <a:lnTo>
                      <a:pt x="29" y="30"/>
                    </a:lnTo>
                    <a:lnTo>
                      <a:pt x="25" y="35"/>
                    </a:lnTo>
                    <a:lnTo>
                      <a:pt x="23" y="40"/>
                    </a:lnTo>
                    <a:lnTo>
                      <a:pt x="20" y="46"/>
                    </a:lnTo>
                    <a:lnTo>
                      <a:pt x="20" y="53"/>
                    </a:lnTo>
                    <a:lnTo>
                      <a:pt x="20" y="101"/>
                    </a:lnTo>
                    <a:lnTo>
                      <a:pt x="0" y="101"/>
                    </a:lnTo>
                    <a:lnTo>
                      <a:pt x="0" y="50"/>
                    </a:lnTo>
                    <a:lnTo>
                      <a:pt x="0" y="50"/>
                    </a:lnTo>
                    <a:lnTo>
                      <a:pt x="2" y="40"/>
                    </a:lnTo>
                    <a:lnTo>
                      <a:pt x="5" y="30"/>
                    </a:lnTo>
                    <a:lnTo>
                      <a:pt x="9" y="22"/>
                    </a:lnTo>
                    <a:lnTo>
                      <a:pt x="16" y="14"/>
                    </a:lnTo>
                    <a:lnTo>
                      <a:pt x="23" y="8"/>
                    </a:lnTo>
                    <a:lnTo>
                      <a:pt x="31" y="4"/>
                    </a:lnTo>
                    <a:lnTo>
                      <a:pt x="41" y="0"/>
                    </a:lnTo>
                    <a:lnTo>
                      <a:pt x="50" y="0"/>
                    </a:lnTo>
                    <a:lnTo>
                      <a:pt x="50" y="0"/>
                    </a:lnTo>
                    <a:lnTo>
                      <a:pt x="61" y="0"/>
                    </a:lnTo>
                    <a:lnTo>
                      <a:pt x="70" y="4"/>
                    </a:lnTo>
                    <a:lnTo>
                      <a:pt x="79" y="8"/>
                    </a:lnTo>
                    <a:lnTo>
                      <a:pt x="86" y="14"/>
                    </a:lnTo>
                    <a:lnTo>
                      <a:pt x="92" y="22"/>
                    </a:lnTo>
                    <a:lnTo>
                      <a:pt x="97" y="30"/>
                    </a:lnTo>
                    <a:lnTo>
                      <a:pt x="100" y="40"/>
                    </a:lnTo>
                    <a:lnTo>
                      <a:pt x="101" y="50"/>
                    </a:lnTo>
                    <a:lnTo>
                      <a:pt x="101" y="101"/>
                    </a:lnTo>
                    <a:lnTo>
                      <a:pt x="82" y="10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5"/>
              <p:cNvSpPr/>
              <p:nvPr/>
            </p:nvSpPr>
            <p:spPr>
              <a:xfrm>
                <a:off x="1784351" y="4306888"/>
                <a:ext cx="168275" cy="169863"/>
              </a:xfrm>
              <a:custGeom>
                <a:rect b="b" l="l" r="r" t="t"/>
                <a:pathLst>
                  <a:path extrusionOk="0" h="107" w="106">
                    <a:moveTo>
                      <a:pt x="103" y="107"/>
                    </a:moveTo>
                    <a:lnTo>
                      <a:pt x="84" y="107"/>
                    </a:lnTo>
                    <a:lnTo>
                      <a:pt x="84" y="107"/>
                    </a:lnTo>
                    <a:lnTo>
                      <a:pt x="81" y="107"/>
                    </a:lnTo>
                    <a:lnTo>
                      <a:pt x="81" y="104"/>
                    </a:lnTo>
                    <a:lnTo>
                      <a:pt x="81" y="56"/>
                    </a:lnTo>
                    <a:lnTo>
                      <a:pt x="81" y="56"/>
                    </a:lnTo>
                    <a:lnTo>
                      <a:pt x="80" y="50"/>
                    </a:lnTo>
                    <a:lnTo>
                      <a:pt x="78" y="44"/>
                    </a:lnTo>
                    <a:lnTo>
                      <a:pt x="76" y="40"/>
                    </a:lnTo>
                    <a:lnTo>
                      <a:pt x="73" y="36"/>
                    </a:lnTo>
                    <a:lnTo>
                      <a:pt x="69" y="32"/>
                    </a:lnTo>
                    <a:lnTo>
                      <a:pt x="63" y="29"/>
                    </a:lnTo>
                    <a:lnTo>
                      <a:pt x="58" y="28"/>
                    </a:lnTo>
                    <a:lnTo>
                      <a:pt x="52" y="28"/>
                    </a:lnTo>
                    <a:lnTo>
                      <a:pt x="52" y="28"/>
                    </a:lnTo>
                    <a:lnTo>
                      <a:pt x="47" y="28"/>
                    </a:lnTo>
                    <a:lnTo>
                      <a:pt x="41" y="29"/>
                    </a:lnTo>
                    <a:lnTo>
                      <a:pt x="37" y="32"/>
                    </a:lnTo>
                    <a:lnTo>
                      <a:pt x="33" y="36"/>
                    </a:lnTo>
                    <a:lnTo>
                      <a:pt x="29" y="40"/>
                    </a:lnTo>
                    <a:lnTo>
                      <a:pt x="27" y="44"/>
                    </a:lnTo>
                    <a:lnTo>
                      <a:pt x="25" y="50"/>
                    </a:lnTo>
                    <a:lnTo>
                      <a:pt x="25" y="56"/>
                    </a:lnTo>
                    <a:lnTo>
                      <a:pt x="25" y="104"/>
                    </a:lnTo>
                    <a:lnTo>
                      <a:pt x="25" y="104"/>
                    </a:lnTo>
                    <a:lnTo>
                      <a:pt x="23" y="107"/>
                    </a:lnTo>
                    <a:lnTo>
                      <a:pt x="22" y="107"/>
                    </a:lnTo>
                    <a:lnTo>
                      <a:pt x="2" y="107"/>
                    </a:lnTo>
                    <a:lnTo>
                      <a:pt x="2" y="107"/>
                    </a:lnTo>
                    <a:lnTo>
                      <a:pt x="1" y="107"/>
                    </a:lnTo>
                    <a:lnTo>
                      <a:pt x="0" y="104"/>
                    </a:lnTo>
                    <a:lnTo>
                      <a:pt x="0" y="53"/>
                    </a:lnTo>
                    <a:lnTo>
                      <a:pt x="0" y="53"/>
                    </a:lnTo>
                    <a:lnTo>
                      <a:pt x="1" y="42"/>
                    </a:lnTo>
                    <a:lnTo>
                      <a:pt x="4" y="32"/>
                    </a:lnTo>
                    <a:lnTo>
                      <a:pt x="9" y="24"/>
                    </a:lnTo>
                    <a:lnTo>
                      <a:pt x="15" y="15"/>
                    </a:lnTo>
                    <a:lnTo>
                      <a:pt x="23" y="9"/>
                    </a:lnTo>
                    <a:lnTo>
                      <a:pt x="31" y="4"/>
                    </a:lnTo>
                    <a:lnTo>
                      <a:pt x="43" y="2"/>
                    </a:lnTo>
                    <a:lnTo>
                      <a:pt x="52" y="0"/>
                    </a:lnTo>
                    <a:lnTo>
                      <a:pt x="52" y="0"/>
                    </a:lnTo>
                    <a:lnTo>
                      <a:pt x="63" y="2"/>
                    </a:lnTo>
                    <a:lnTo>
                      <a:pt x="73" y="4"/>
                    </a:lnTo>
                    <a:lnTo>
                      <a:pt x="83" y="9"/>
                    </a:lnTo>
                    <a:lnTo>
                      <a:pt x="89" y="15"/>
                    </a:lnTo>
                    <a:lnTo>
                      <a:pt x="96" y="24"/>
                    </a:lnTo>
                    <a:lnTo>
                      <a:pt x="102" y="32"/>
                    </a:lnTo>
                    <a:lnTo>
                      <a:pt x="105" y="42"/>
                    </a:lnTo>
                    <a:lnTo>
                      <a:pt x="106" y="53"/>
                    </a:lnTo>
                    <a:lnTo>
                      <a:pt x="106" y="104"/>
                    </a:lnTo>
                    <a:lnTo>
                      <a:pt x="106" y="104"/>
                    </a:lnTo>
                    <a:lnTo>
                      <a:pt x="105" y="107"/>
                    </a:lnTo>
                    <a:lnTo>
                      <a:pt x="103" y="107"/>
                    </a:lnTo>
                    <a:lnTo>
                      <a:pt x="103" y="107"/>
                    </a:lnTo>
                    <a:close/>
                    <a:moveTo>
                      <a:pt x="87" y="101"/>
                    </a:moveTo>
                    <a:lnTo>
                      <a:pt x="101" y="101"/>
                    </a:lnTo>
                    <a:lnTo>
                      <a:pt x="101" y="53"/>
                    </a:lnTo>
                    <a:lnTo>
                      <a:pt x="101" y="53"/>
                    </a:lnTo>
                    <a:lnTo>
                      <a:pt x="99" y="43"/>
                    </a:lnTo>
                    <a:lnTo>
                      <a:pt x="96" y="35"/>
                    </a:lnTo>
                    <a:lnTo>
                      <a:pt x="92" y="27"/>
                    </a:lnTo>
                    <a:lnTo>
                      <a:pt x="87" y="20"/>
                    </a:lnTo>
                    <a:lnTo>
                      <a:pt x="80" y="14"/>
                    </a:lnTo>
                    <a:lnTo>
                      <a:pt x="72" y="9"/>
                    </a:lnTo>
                    <a:lnTo>
                      <a:pt x="62" y="6"/>
                    </a:lnTo>
                    <a:lnTo>
                      <a:pt x="52" y="6"/>
                    </a:lnTo>
                    <a:lnTo>
                      <a:pt x="52" y="6"/>
                    </a:lnTo>
                    <a:lnTo>
                      <a:pt x="43" y="6"/>
                    </a:lnTo>
                    <a:lnTo>
                      <a:pt x="34" y="9"/>
                    </a:lnTo>
                    <a:lnTo>
                      <a:pt x="26" y="14"/>
                    </a:lnTo>
                    <a:lnTo>
                      <a:pt x="19" y="20"/>
                    </a:lnTo>
                    <a:lnTo>
                      <a:pt x="14" y="27"/>
                    </a:lnTo>
                    <a:lnTo>
                      <a:pt x="9" y="35"/>
                    </a:lnTo>
                    <a:lnTo>
                      <a:pt x="7" y="43"/>
                    </a:lnTo>
                    <a:lnTo>
                      <a:pt x="5" y="53"/>
                    </a:lnTo>
                    <a:lnTo>
                      <a:pt x="5" y="101"/>
                    </a:lnTo>
                    <a:lnTo>
                      <a:pt x="19" y="101"/>
                    </a:lnTo>
                    <a:lnTo>
                      <a:pt x="19" y="56"/>
                    </a:lnTo>
                    <a:lnTo>
                      <a:pt x="19" y="56"/>
                    </a:lnTo>
                    <a:lnTo>
                      <a:pt x="20" y="49"/>
                    </a:lnTo>
                    <a:lnTo>
                      <a:pt x="22" y="42"/>
                    </a:lnTo>
                    <a:lnTo>
                      <a:pt x="25" y="36"/>
                    </a:lnTo>
                    <a:lnTo>
                      <a:pt x="29" y="32"/>
                    </a:lnTo>
                    <a:lnTo>
                      <a:pt x="34" y="28"/>
                    </a:lnTo>
                    <a:lnTo>
                      <a:pt x="40" y="25"/>
                    </a:lnTo>
                    <a:lnTo>
                      <a:pt x="45" y="22"/>
                    </a:lnTo>
                    <a:lnTo>
                      <a:pt x="52" y="22"/>
                    </a:lnTo>
                    <a:lnTo>
                      <a:pt x="52" y="22"/>
                    </a:lnTo>
                    <a:lnTo>
                      <a:pt x="59" y="22"/>
                    </a:lnTo>
                    <a:lnTo>
                      <a:pt x="66" y="25"/>
                    </a:lnTo>
                    <a:lnTo>
                      <a:pt x="72" y="28"/>
                    </a:lnTo>
                    <a:lnTo>
                      <a:pt x="76" y="32"/>
                    </a:lnTo>
                    <a:lnTo>
                      <a:pt x="80" y="36"/>
                    </a:lnTo>
                    <a:lnTo>
                      <a:pt x="84" y="42"/>
                    </a:lnTo>
                    <a:lnTo>
                      <a:pt x="85" y="49"/>
                    </a:lnTo>
                    <a:lnTo>
                      <a:pt x="87" y="56"/>
                    </a:lnTo>
                    <a:lnTo>
                      <a:pt x="87" y="10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 name="Google Shape;120;p15"/>
            <p:cNvSpPr/>
            <p:nvPr/>
          </p:nvSpPr>
          <p:spPr>
            <a:xfrm>
              <a:off x="3075163" y="2417228"/>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21" name="Google Shape;121;p15"/>
            <p:cNvGrpSpPr/>
            <p:nvPr/>
          </p:nvGrpSpPr>
          <p:grpSpPr>
            <a:xfrm>
              <a:off x="3927390" y="2020881"/>
              <a:ext cx="262616" cy="347709"/>
              <a:chOff x="3950186" y="2042998"/>
              <a:chExt cx="306188" cy="405399"/>
            </a:xfrm>
          </p:grpSpPr>
          <p:sp>
            <p:nvSpPr>
              <p:cNvPr id="122" name="Google Shape;122;p15"/>
              <p:cNvSpPr/>
              <p:nvPr/>
            </p:nvSpPr>
            <p:spPr>
              <a:xfrm>
                <a:off x="3958832" y="2047875"/>
                <a:ext cx="294084" cy="394097"/>
              </a:xfrm>
              <a:custGeom>
                <a:rect b="b" l="l" r="r" t="t"/>
                <a:pathLst>
                  <a:path extrusionOk="0" h="394097" w="294084">
                    <a:moveTo>
                      <a:pt x="0" y="0"/>
                    </a:moveTo>
                    <a:lnTo>
                      <a:pt x="294084" y="1191"/>
                    </a:lnTo>
                    <a:cubicBezTo>
                      <a:pt x="292893" y="106760"/>
                      <a:pt x="291703" y="212328"/>
                      <a:pt x="290512" y="317897"/>
                    </a:cubicBezTo>
                    <a:lnTo>
                      <a:pt x="241697" y="348853"/>
                    </a:lnTo>
                    <a:lnTo>
                      <a:pt x="215503" y="394097"/>
                    </a:lnTo>
                    <a:lnTo>
                      <a:pt x="8334" y="392906"/>
                    </a:lnTo>
                    <a:lnTo>
                      <a:pt x="0" y="37980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23" name="Google Shape;123;p15"/>
              <p:cNvGrpSpPr/>
              <p:nvPr/>
            </p:nvGrpSpPr>
            <p:grpSpPr>
              <a:xfrm>
                <a:off x="3950186" y="2042998"/>
                <a:ext cx="306188" cy="405399"/>
                <a:chOff x="6114224" y="2350192"/>
                <a:chExt cx="284163" cy="376238"/>
              </a:xfrm>
            </p:grpSpPr>
            <p:sp>
              <p:nvSpPr>
                <p:cNvPr id="124" name="Google Shape;124;p15"/>
                <p:cNvSpPr/>
                <p:nvPr/>
              </p:nvSpPr>
              <p:spPr>
                <a:xfrm>
                  <a:off x="6319838" y="2647950"/>
                  <a:ext cx="73818" cy="71438"/>
                </a:xfrm>
                <a:custGeom>
                  <a:rect b="b" l="l" r="r" t="t"/>
                  <a:pathLst>
                    <a:path extrusionOk="0" h="71438" w="73818">
                      <a:moveTo>
                        <a:pt x="0" y="71438"/>
                      </a:moveTo>
                      <a:lnTo>
                        <a:pt x="73818" y="3572"/>
                      </a:lnTo>
                      <a:lnTo>
                        <a:pt x="0" y="0"/>
                      </a:lnTo>
                      <a:lnTo>
                        <a:pt x="0" y="71438"/>
                      </a:lnTo>
                      <a:close/>
                    </a:path>
                  </a:pathLst>
                </a:custGeom>
                <a:solidFill>
                  <a:srgbClr val="488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5" name="Google Shape;125;p15"/>
                <p:cNvSpPr/>
                <p:nvPr/>
              </p:nvSpPr>
              <p:spPr>
                <a:xfrm>
                  <a:off x="6114224" y="2350192"/>
                  <a:ext cx="284163" cy="376237"/>
                </a:xfrm>
                <a:custGeom>
                  <a:rect b="b" l="l" r="r" t="t"/>
                  <a:pathLst>
                    <a:path extrusionOk="0" h="237" w="179">
                      <a:moveTo>
                        <a:pt x="130" y="237"/>
                      </a:moveTo>
                      <a:lnTo>
                        <a:pt x="11" y="237"/>
                      </a:lnTo>
                      <a:lnTo>
                        <a:pt x="11" y="237"/>
                      </a:lnTo>
                      <a:lnTo>
                        <a:pt x="7" y="236"/>
                      </a:lnTo>
                      <a:lnTo>
                        <a:pt x="5" y="233"/>
                      </a:lnTo>
                      <a:lnTo>
                        <a:pt x="2" y="230"/>
                      </a:lnTo>
                      <a:lnTo>
                        <a:pt x="0" y="226"/>
                      </a:lnTo>
                      <a:lnTo>
                        <a:pt x="0" y="11"/>
                      </a:lnTo>
                      <a:lnTo>
                        <a:pt x="0" y="11"/>
                      </a:lnTo>
                      <a:lnTo>
                        <a:pt x="2" y="7"/>
                      </a:lnTo>
                      <a:lnTo>
                        <a:pt x="5" y="2"/>
                      </a:lnTo>
                      <a:lnTo>
                        <a:pt x="7" y="1"/>
                      </a:lnTo>
                      <a:lnTo>
                        <a:pt x="11" y="0"/>
                      </a:lnTo>
                      <a:lnTo>
                        <a:pt x="168" y="0"/>
                      </a:lnTo>
                      <a:lnTo>
                        <a:pt x="168" y="0"/>
                      </a:lnTo>
                      <a:lnTo>
                        <a:pt x="172" y="1"/>
                      </a:lnTo>
                      <a:lnTo>
                        <a:pt x="176" y="2"/>
                      </a:lnTo>
                      <a:lnTo>
                        <a:pt x="179" y="7"/>
                      </a:lnTo>
                      <a:lnTo>
                        <a:pt x="179" y="11"/>
                      </a:lnTo>
                      <a:lnTo>
                        <a:pt x="179" y="190"/>
                      </a:lnTo>
                      <a:lnTo>
                        <a:pt x="179" y="190"/>
                      </a:lnTo>
                      <a:lnTo>
                        <a:pt x="179" y="192"/>
                      </a:lnTo>
                      <a:lnTo>
                        <a:pt x="132" y="236"/>
                      </a:lnTo>
                      <a:lnTo>
                        <a:pt x="132" y="236"/>
                      </a:lnTo>
                      <a:lnTo>
                        <a:pt x="130" y="237"/>
                      </a:lnTo>
                      <a:lnTo>
                        <a:pt x="130" y="237"/>
                      </a:lnTo>
                      <a:close/>
                      <a:moveTo>
                        <a:pt x="11" y="5"/>
                      </a:moveTo>
                      <a:lnTo>
                        <a:pt x="11" y="5"/>
                      </a:lnTo>
                      <a:lnTo>
                        <a:pt x="10" y="5"/>
                      </a:lnTo>
                      <a:lnTo>
                        <a:pt x="7" y="7"/>
                      </a:lnTo>
                      <a:lnTo>
                        <a:pt x="6" y="8"/>
                      </a:lnTo>
                      <a:lnTo>
                        <a:pt x="6" y="11"/>
                      </a:lnTo>
                      <a:lnTo>
                        <a:pt x="6" y="226"/>
                      </a:lnTo>
                      <a:lnTo>
                        <a:pt x="6" y="226"/>
                      </a:lnTo>
                      <a:lnTo>
                        <a:pt x="6" y="227"/>
                      </a:lnTo>
                      <a:lnTo>
                        <a:pt x="7" y="230"/>
                      </a:lnTo>
                      <a:lnTo>
                        <a:pt x="10" y="230"/>
                      </a:lnTo>
                      <a:lnTo>
                        <a:pt x="11" y="232"/>
                      </a:lnTo>
                      <a:lnTo>
                        <a:pt x="129" y="232"/>
                      </a:lnTo>
                      <a:lnTo>
                        <a:pt x="173" y="189"/>
                      </a:lnTo>
                      <a:lnTo>
                        <a:pt x="173" y="11"/>
                      </a:lnTo>
                      <a:lnTo>
                        <a:pt x="173" y="11"/>
                      </a:lnTo>
                      <a:lnTo>
                        <a:pt x="173" y="8"/>
                      </a:lnTo>
                      <a:lnTo>
                        <a:pt x="172" y="7"/>
                      </a:lnTo>
                      <a:lnTo>
                        <a:pt x="170" y="5"/>
                      </a:lnTo>
                      <a:lnTo>
                        <a:pt x="168" y="5"/>
                      </a:lnTo>
                      <a:lnTo>
                        <a:pt x="11"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5"/>
                <p:cNvSpPr/>
                <p:nvPr/>
              </p:nvSpPr>
              <p:spPr>
                <a:xfrm>
                  <a:off x="6174549" y="2435917"/>
                  <a:ext cx="168275" cy="7937"/>
                </a:xfrm>
                <a:custGeom>
                  <a:rect b="b" l="l" r="r" t="t"/>
                  <a:pathLst>
                    <a:path extrusionOk="0" h="5" w="106">
                      <a:moveTo>
                        <a:pt x="103" y="5"/>
                      </a:moveTo>
                      <a:lnTo>
                        <a:pt x="2" y="5"/>
                      </a:lnTo>
                      <a:lnTo>
                        <a:pt x="2" y="5"/>
                      </a:lnTo>
                      <a:lnTo>
                        <a:pt x="1" y="4"/>
                      </a:lnTo>
                      <a:lnTo>
                        <a:pt x="0" y="2"/>
                      </a:lnTo>
                      <a:lnTo>
                        <a:pt x="0" y="2"/>
                      </a:lnTo>
                      <a:lnTo>
                        <a:pt x="1" y="0"/>
                      </a:lnTo>
                      <a:lnTo>
                        <a:pt x="2" y="0"/>
                      </a:lnTo>
                      <a:lnTo>
                        <a:pt x="103" y="0"/>
                      </a:lnTo>
                      <a:lnTo>
                        <a:pt x="103" y="0"/>
                      </a:lnTo>
                      <a:lnTo>
                        <a:pt x="105" y="0"/>
                      </a:lnTo>
                      <a:lnTo>
                        <a:pt x="106" y="2"/>
                      </a:lnTo>
                      <a:lnTo>
                        <a:pt x="106" y="2"/>
                      </a:lnTo>
                      <a:lnTo>
                        <a:pt x="105" y="4"/>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5"/>
                <p:cNvSpPr/>
                <p:nvPr/>
              </p:nvSpPr>
              <p:spPr>
                <a:xfrm>
                  <a:off x="6174549" y="2489892"/>
                  <a:ext cx="168275" cy="9525"/>
                </a:xfrm>
                <a:custGeom>
                  <a:rect b="b" l="l" r="r" t="t"/>
                  <a:pathLst>
                    <a:path extrusionOk="0" h="6" w="106">
                      <a:moveTo>
                        <a:pt x="103" y="6"/>
                      </a:moveTo>
                      <a:lnTo>
                        <a:pt x="2" y="6"/>
                      </a:lnTo>
                      <a:lnTo>
                        <a:pt x="2" y="6"/>
                      </a:lnTo>
                      <a:lnTo>
                        <a:pt x="1" y="4"/>
                      </a:lnTo>
                      <a:lnTo>
                        <a:pt x="0" y="3"/>
                      </a:lnTo>
                      <a:lnTo>
                        <a:pt x="0" y="3"/>
                      </a:lnTo>
                      <a:lnTo>
                        <a:pt x="1" y="0"/>
                      </a:lnTo>
                      <a:lnTo>
                        <a:pt x="2" y="0"/>
                      </a:lnTo>
                      <a:lnTo>
                        <a:pt x="103" y="0"/>
                      </a:lnTo>
                      <a:lnTo>
                        <a:pt x="103" y="0"/>
                      </a:lnTo>
                      <a:lnTo>
                        <a:pt x="105" y="0"/>
                      </a:lnTo>
                      <a:lnTo>
                        <a:pt x="106" y="3"/>
                      </a:lnTo>
                      <a:lnTo>
                        <a:pt x="106" y="3"/>
                      </a:lnTo>
                      <a:lnTo>
                        <a:pt x="105" y="4"/>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5"/>
                <p:cNvSpPr/>
                <p:nvPr/>
              </p:nvSpPr>
              <p:spPr>
                <a:xfrm>
                  <a:off x="6174549" y="2542280"/>
                  <a:ext cx="168275" cy="9525"/>
                </a:xfrm>
                <a:custGeom>
                  <a:rect b="b" l="l" r="r" t="t"/>
                  <a:pathLst>
                    <a:path extrusionOk="0" h="6" w="106">
                      <a:moveTo>
                        <a:pt x="103" y="6"/>
                      </a:moveTo>
                      <a:lnTo>
                        <a:pt x="2" y="6"/>
                      </a:lnTo>
                      <a:lnTo>
                        <a:pt x="2" y="6"/>
                      </a:lnTo>
                      <a:lnTo>
                        <a:pt x="1" y="6"/>
                      </a:lnTo>
                      <a:lnTo>
                        <a:pt x="0" y="3"/>
                      </a:lnTo>
                      <a:lnTo>
                        <a:pt x="0" y="3"/>
                      </a:lnTo>
                      <a:lnTo>
                        <a:pt x="1" y="2"/>
                      </a:lnTo>
                      <a:lnTo>
                        <a:pt x="2" y="0"/>
                      </a:lnTo>
                      <a:lnTo>
                        <a:pt x="103" y="0"/>
                      </a:lnTo>
                      <a:lnTo>
                        <a:pt x="103" y="0"/>
                      </a:lnTo>
                      <a:lnTo>
                        <a:pt x="105" y="2"/>
                      </a:lnTo>
                      <a:lnTo>
                        <a:pt x="106" y="3"/>
                      </a:lnTo>
                      <a:lnTo>
                        <a:pt x="106" y="3"/>
                      </a:lnTo>
                      <a:lnTo>
                        <a:pt x="105" y="6"/>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5"/>
                <p:cNvSpPr/>
                <p:nvPr/>
              </p:nvSpPr>
              <p:spPr>
                <a:xfrm>
                  <a:off x="6174549" y="2597842"/>
                  <a:ext cx="168275" cy="7937"/>
                </a:xfrm>
                <a:custGeom>
                  <a:rect b="b" l="l" r="r" t="t"/>
                  <a:pathLst>
                    <a:path extrusionOk="0" h="5" w="106">
                      <a:moveTo>
                        <a:pt x="103" y="5"/>
                      </a:moveTo>
                      <a:lnTo>
                        <a:pt x="2" y="5"/>
                      </a:lnTo>
                      <a:lnTo>
                        <a:pt x="2" y="5"/>
                      </a:lnTo>
                      <a:lnTo>
                        <a:pt x="1" y="5"/>
                      </a:lnTo>
                      <a:lnTo>
                        <a:pt x="0" y="2"/>
                      </a:lnTo>
                      <a:lnTo>
                        <a:pt x="0" y="2"/>
                      </a:lnTo>
                      <a:lnTo>
                        <a:pt x="1" y="1"/>
                      </a:lnTo>
                      <a:lnTo>
                        <a:pt x="2" y="0"/>
                      </a:lnTo>
                      <a:lnTo>
                        <a:pt x="103" y="0"/>
                      </a:lnTo>
                      <a:lnTo>
                        <a:pt x="103" y="0"/>
                      </a:lnTo>
                      <a:lnTo>
                        <a:pt x="105" y="1"/>
                      </a:lnTo>
                      <a:lnTo>
                        <a:pt x="106" y="2"/>
                      </a:lnTo>
                      <a:lnTo>
                        <a:pt x="106" y="2"/>
                      </a:lnTo>
                      <a:lnTo>
                        <a:pt x="105" y="5"/>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5"/>
                <p:cNvSpPr/>
                <p:nvPr/>
              </p:nvSpPr>
              <p:spPr>
                <a:xfrm>
                  <a:off x="6312661" y="2647055"/>
                  <a:ext cx="82550" cy="79375"/>
                </a:xfrm>
                <a:custGeom>
                  <a:rect b="b" l="l" r="r" t="t"/>
                  <a:pathLst>
                    <a:path extrusionOk="0" h="50" w="52">
                      <a:moveTo>
                        <a:pt x="2" y="50"/>
                      </a:moveTo>
                      <a:lnTo>
                        <a:pt x="2" y="50"/>
                      </a:lnTo>
                      <a:lnTo>
                        <a:pt x="1" y="49"/>
                      </a:lnTo>
                      <a:lnTo>
                        <a:pt x="0" y="47"/>
                      </a:lnTo>
                      <a:lnTo>
                        <a:pt x="0" y="11"/>
                      </a:lnTo>
                      <a:lnTo>
                        <a:pt x="0" y="11"/>
                      </a:lnTo>
                      <a:lnTo>
                        <a:pt x="1" y="7"/>
                      </a:lnTo>
                      <a:lnTo>
                        <a:pt x="2" y="3"/>
                      </a:lnTo>
                      <a:lnTo>
                        <a:pt x="7" y="2"/>
                      </a:lnTo>
                      <a:lnTo>
                        <a:pt x="11" y="0"/>
                      </a:lnTo>
                      <a:lnTo>
                        <a:pt x="49" y="0"/>
                      </a:lnTo>
                      <a:lnTo>
                        <a:pt x="49" y="0"/>
                      </a:lnTo>
                      <a:lnTo>
                        <a:pt x="52" y="2"/>
                      </a:lnTo>
                      <a:lnTo>
                        <a:pt x="52" y="3"/>
                      </a:lnTo>
                      <a:lnTo>
                        <a:pt x="52" y="3"/>
                      </a:lnTo>
                      <a:lnTo>
                        <a:pt x="52" y="5"/>
                      </a:lnTo>
                      <a:lnTo>
                        <a:pt x="49" y="6"/>
                      </a:lnTo>
                      <a:lnTo>
                        <a:pt x="11" y="6"/>
                      </a:lnTo>
                      <a:lnTo>
                        <a:pt x="11" y="6"/>
                      </a:lnTo>
                      <a:lnTo>
                        <a:pt x="7" y="7"/>
                      </a:lnTo>
                      <a:lnTo>
                        <a:pt x="5" y="11"/>
                      </a:lnTo>
                      <a:lnTo>
                        <a:pt x="5" y="47"/>
                      </a:lnTo>
                      <a:lnTo>
                        <a:pt x="5" y="47"/>
                      </a:lnTo>
                      <a:lnTo>
                        <a:pt x="5" y="49"/>
                      </a:lnTo>
                      <a:lnTo>
                        <a:pt x="2" y="50"/>
                      </a:lnTo>
                      <a:lnTo>
                        <a:pt x="2" y="50"/>
                      </a:lnTo>
                      <a:close/>
                    </a:path>
                  </a:pathLst>
                </a:custGeom>
                <a:solidFill>
                  <a:srgbClr val="61687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1" name="Google Shape;131;p15"/>
            <p:cNvGrpSpPr/>
            <p:nvPr/>
          </p:nvGrpSpPr>
          <p:grpSpPr>
            <a:xfrm>
              <a:off x="3326704" y="1229280"/>
              <a:ext cx="633876" cy="432837"/>
              <a:chOff x="3326704" y="1229280"/>
              <a:chExt cx="633876" cy="432837"/>
            </a:xfrm>
          </p:grpSpPr>
          <p:sp>
            <p:nvSpPr>
              <p:cNvPr id="132" name="Google Shape;132;p15"/>
              <p:cNvSpPr/>
              <p:nvPr/>
            </p:nvSpPr>
            <p:spPr>
              <a:xfrm>
                <a:off x="3326704" y="1229280"/>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133" name="Google Shape;133;p15"/>
              <p:cNvGrpSpPr/>
              <p:nvPr/>
            </p:nvGrpSpPr>
            <p:grpSpPr>
              <a:xfrm>
                <a:off x="3519278" y="1330676"/>
                <a:ext cx="297989" cy="273575"/>
                <a:chOff x="5059363" y="3067051"/>
                <a:chExt cx="658812" cy="604837"/>
              </a:xfrm>
            </p:grpSpPr>
            <p:sp>
              <p:nvSpPr>
                <p:cNvPr id="134" name="Google Shape;134;p1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8" name="Google Shape;138;p15"/>
            <p:cNvGrpSpPr/>
            <p:nvPr/>
          </p:nvGrpSpPr>
          <p:grpSpPr>
            <a:xfrm>
              <a:off x="4260324" y="1243566"/>
              <a:ext cx="633876" cy="432837"/>
              <a:chOff x="4260324" y="1243566"/>
              <a:chExt cx="633876" cy="432837"/>
            </a:xfrm>
          </p:grpSpPr>
          <p:sp>
            <p:nvSpPr>
              <p:cNvPr id="139" name="Google Shape;139;p15"/>
              <p:cNvSpPr/>
              <p:nvPr/>
            </p:nvSpPr>
            <p:spPr>
              <a:xfrm>
                <a:off x="4260324" y="1243566"/>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chemeClr val="lt1"/>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140" name="Google Shape;140;p15"/>
              <p:cNvGrpSpPr/>
              <p:nvPr/>
            </p:nvGrpSpPr>
            <p:grpSpPr>
              <a:xfrm>
                <a:off x="4464066" y="1350817"/>
                <a:ext cx="297989" cy="273575"/>
                <a:chOff x="5059363" y="3067051"/>
                <a:chExt cx="658812" cy="604837"/>
              </a:xfrm>
            </p:grpSpPr>
            <p:sp>
              <p:nvSpPr>
                <p:cNvPr id="141" name="Google Shape;141;p1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5" name="Google Shape;145;p15"/>
            <p:cNvGrpSpPr/>
            <p:nvPr/>
          </p:nvGrpSpPr>
          <p:grpSpPr>
            <a:xfrm>
              <a:off x="5143333" y="1231661"/>
              <a:ext cx="633876" cy="432837"/>
              <a:chOff x="5143333" y="1231661"/>
              <a:chExt cx="633876" cy="432837"/>
            </a:xfrm>
          </p:grpSpPr>
          <p:sp>
            <p:nvSpPr>
              <p:cNvPr id="146" name="Google Shape;146;p15"/>
              <p:cNvSpPr/>
              <p:nvPr/>
            </p:nvSpPr>
            <p:spPr>
              <a:xfrm>
                <a:off x="5143333" y="1231661"/>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147" name="Google Shape;147;p15"/>
              <p:cNvGrpSpPr/>
              <p:nvPr/>
            </p:nvGrpSpPr>
            <p:grpSpPr>
              <a:xfrm>
                <a:off x="5346737" y="1347878"/>
                <a:ext cx="297989" cy="273575"/>
                <a:chOff x="5059363" y="3067051"/>
                <a:chExt cx="658812" cy="604837"/>
              </a:xfrm>
            </p:grpSpPr>
            <p:sp>
              <p:nvSpPr>
                <p:cNvPr id="148" name="Google Shape;148;p1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2" name="Google Shape;152;p15"/>
            <p:cNvGrpSpPr/>
            <p:nvPr/>
          </p:nvGrpSpPr>
          <p:grpSpPr>
            <a:xfrm>
              <a:off x="3304676" y="2042831"/>
              <a:ext cx="403975" cy="370878"/>
              <a:chOff x="5059363" y="3067051"/>
              <a:chExt cx="658812" cy="604837"/>
            </a:xfrm>
          </p:grpSpPr>
          <p:sp>
            <p:nvSpPr>
              <p:cNvPr id="153" name="Google Shape;153;p1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 name="Google Shape;157;p15"/>
            <p:cNvSpPr txBox="1"/>
            <p:nvPr/>
          </p:nvSpPr>
          <p:spPr>
            <a:xfrm>
              <a:off x="5005433" y="2957309"/>
              <a:ext cx="187586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t>App Framework</a:t>
              </a:r>
              <a:endParaRPr/>
            </a:p>
          </p:txBody>
        </p:sp>
        <p:sp>
          <p:nvSpPr>
            <p:cNvPr id="158" name="Google Shape;158;p15"/>
            <p:cNvSpPr txBox="1"/>
            <p:nvPr/>
          </p:nvSpPr>
          <p:spPr>
            <a:xfrm>
              <a:off x="2561110" y="2954676"/>
              <a:ext cx="165578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CLI</a:t>
              </a:r>
              <a:endParaRPr/>
            </a:p>
          </p:txBody>
        </p:sp>
        <p:sp>
          <p:nvSpPr>
            <p:cNvPr id="159" name="Google Shape;159;p15"/>
            <p:cNvSpPr/>
            <p:nvPr/>
          </p:nvSpPr>
          <p:spPr>
            <a:xfrm>
              <a:off x="5551244" y="2437536"/>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60" name="Google Shape;160;p15"/>
            <p:cNvGrpSpPr/>
            <p:nvPr/>
          </p:nvGrpSpPr>
          <p:grpSpPr>
            <a:xfrm>
              <a:off x="2460033" y="4210168"/>
              <a:ext cx="1717545" cy="288593"/>
              <a:chOff x="1155953" y="4246743"/>
              <a:chExt cx="1717545" cy="288593"/>
            </a:xfrm>
          </p:grpSpPr>
          <p:pic>
            <p:nvPicPr>
              <p:cNvPr id="161" name="Google Shape;161;p15"/>
              <p:cNvPicPr preferRelativeResize="0"/>
              <p:nvPr/>
            </p:nvPicPr>
            <p:blipFill rotWithShape="1">
              <a:blip r:embed="rId4">
                <a:alphaModFix/>
              </a:blip>
              <a:srcRect b="14147" l="0" r="0" t="0"/>
              <a:stretch/>
            </p:blipFill>
            <p:spPr>
              <a:xfrm>
                <a:off x="1155953" y="4250268"/>
                <a:ext cx="324136" cy="285068"/>
              </a:xfrm>
              <a:prstGeom prst="rect">
                <a:avLst/>
              </a:prstGeom>
              <a:noFill/>
              <a:ln>
                <a:noFill/>
              </a:ln>
            </p:spPr>
          </p:pic>
          <p:pic>
            <p:nvPicPr>
              <p:cNvPr id="162" name="Google Shape;162;p15"/>
              <p:cNvPicPr preferRelativeResize="0"/>
              <p:nvPr/>
            </p:nvPicPr>
            <p:blipFill rotWithShape="1">
              <a:blip r:embed="rId5">
                <a:alphaModFix/>
              </a:blip>
              <a:srcRect b="0" l="0" r="0" t="0"/>
              <a:stretch/>
            </p:blipFill>
            <p:spPr>
              <a:xfrm>
                <a:off x="1683070" y="4253528"/>
                <a:ext cx="106490" cy="237163"/>
              </a:xfrm>
              <a:prstGeom prst="rect">
                <a:avLst/>
              </a:prstGeom>
              <a:noFill/>
              <a:ln>
                <a:noFill/>
              </a:ln>
            </p:spPr>
          </p:pic>
          <p:pic>
            <p:nvPicPr>
              <p:cNvPr id="163" name="Google Shape;163;p15"/>
              <p:cNvPicPr preferRelativeResize="0"/>
              <p:nvPr/>
            </p:nvPicPr>
            <p:blipFill rotWithShape="1">
              <a:blip r:embed="rId6">
                <a:alphaModFix/>
              </a:blip>
              <a:srcRect b="0" l="0" r="0" t="0"/>
              <a:stretch/>
            </p:blipFill>
            <p:spPr>
              <a:xfrm>
                <a:off x="2038706" y="4246743"/>
                <a:ext cx="214313" cy="285068"/>
              </a:xfrm>
              <a:prstGeom prst="rect">
                <a:avLst/>
              </a:prstGeom>
              <a:noFill/>
              <a:ln>
                <a:noFill/>
              </a:ln>
            </p:spPr>
          </p:pic>
          <p:pic>
            <p:nvPicPr>
              <p:cNvPr id="164" name="Google Shape;164;p15"/>
              <p:cNvPicPr preferRelativeResize="0"/>
              <p:nvPr/>
            </p:nvPicPr>
            <p:blipFill rotWithShape="1">
              <a:blip r:embed="rId7">
                <a:alphaModFix/>
              </a:blip>
              <a:srcRect b="0" l="0" r="0" t="0"/>
              <a:stretch/>
            </p:blipFill>
            <p:spPr>
              <a:xfrm>
                <a:off x="2463923" y="4312259"/>
                <a:ext cx="409575" cy="163560"/>
              </a:xfrm>
              <a:prstGeom prst="rect">
                <a:avLst/>
              </a:prstGeom>
              <a:noFill/>
              <a:ln>
                <a:noFill/>
              </a:ln>
            </p:spPr>
          </p:pic>
          <p:cxnSp>
            <p:nvCxnSpPr>
              <p:cNvPr id="165" name="Google Shape;165;p15"/>
              <p:cNvCxnSpPr/>
              <p:nvPr/>
            </p:nvCxnSpPr>
            <p:spPr>
              <a:xfrm>
                <a:off x="1550752"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66" name="Google Shape;166;p15"/>
              <p:cNvCxnSpPr/>
              <p:nvPr/>
            </p:nvCxnSpPr>
            <p:spPr>
              <a:xfrm>
                <a:off x="1901271"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167" name="Google Shape;167;p15"/>
              <p:cNvCxnSpPr/>
              <p:nvPr/>
            </p:nvCxnSpPr>
            <p:spPr>
              <a:xfrm>
                <a:off x="2399090"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grpSp>
          <p:nvGrpSpPr>
            <p:cNvPr id="168" name="Google Shape;168;p15"/>
            <p:cNvGrpSpPr/>
            <p:nvPr/>
          </p:nvGrpSpPr>
          <p:grpSpPr>
            <a:xfrm>
              <a:off x="2395170" y="3276689"/>
              <a:ext cx="1882203" cy="886972"/>
              <a:chOff x="1933142" y="3173074"/>
              <a:chExt cx="2163873" cy="1019707"/>
            </a:xfrm>
          </p:grpSpPr>
          <p:grpSp>
            <p:nvGrpSpPr>
              <p:cNvPr id="169" name="Google Shape;169;p15"/>
              <p:cNvGrpSpPr/>
              <p:nvPr/>
            </p:nvGrpSpPr>
            <p:grpSpPr>
              <a:xfrm>
                <a:off x="1947907" y="3173074"/>
                <a:ext cx="2149108" cy="1019707"/>
                <a:chOff x="0" y="404813"/>
                <a:chExt cx="9144001" cy="4338637"/>
              </a:xfrm>
            </p:grpSpPr>
            <p:sp>
              <p:nvSpPr>
                <p:cNvPr id="170" name="Google Shape;170;p15"/>
                <p:cNvSpPr/>
                <p:nvPr/>
              </p:nvSpPr>
              <p:spPr>
                <a:xfrm>
                  <a:off x="479425" y="3378200"/>
                  <a:ext cx="3259138" cy="1328737"/>
                </a:xfrm>
                <a:custGeom>
                  <a:rect b="b" l="l" r="r" t="t"/>
                  <a:pathLst>
                    <a:path extrusionOk="0" h="837" w="2053">
                      <a:moveTo>
                        <a:pt x="1582" y="131"/>
                      </a:moveTo>
                      <a:lnTo>
                        <a:pt x="1582" y="131"/>
                      </a:lnTo>
                      <a:lnTo>
                        <a:pt x="1573" y="137"/>
                      </a:lnTo>
                      <a:lnTo>
                        <a:pt x="1573" y="137"/>
                      </a:lnTo>
                      <a:lnTo>
                        <a:pt x="1530" y="167"/>
                      </a:lnTo>
                      <a:lnTo>
                        <a:pt x="1516" y="176"/>
                      </a:lnTo>
                      <a:lnTo>
                        <a:pt x="1516" y="176"/>
                      </a:lnTo>
                      <a:lnTo>
                        <a:pt x="1480" y="198"/>
                      </a:lnTo>
                      <a:lnTo>
                        <a:pt x="1449" y="217"/>
                      </a:lnTo>
                      <a:lnTo>
                        <a:pt x="1449" y="217"/>
                      </a:lnTo>
                      <a:lnTo>
                        <a:pt x="1426" y="229"/>
                      </a:lnTo>
                      <a:lnTo>
                        <a:pt x="1404" y="239"/>
                      </a:lnTo>
                      <a:lnTo>
                        <a:pt x="1380" y="248"/>
                      </a:lnTo>
                      <a:lnTo>
                        <a:pt x="1357" y="257"/>
                      </a:lnTo>
                      <a:lnTo>
                        <a:pt x="1308" y="275"/>
                      </a:lnTo>
                      <a:lnTo>
                        <a:pt x="1256" y="290"/>
                      </a:lnTo>
                      <a:lnTo>
                        <a:pt x="1256" y="290"/>
                      </a:lnTo>
                      <a:lnTo>
                        <a:pt x="1224" y="298"/>
                      </a:lnTo>
                      <a:lnTo>
                        <a:pt x="1191" y="304"/>
                      </a:lnTo>
                      <a:lnTo>
                        <a:pt x="1159" y="310"/>
                      </a:lnTo>
                      <a:lnTo>
                        <a:pt x="1126" y="313"/>
                      </a:lnTo>
                      <a:lnTo>
                        <a:pt x="1094" y="315"/>
                      </a:lnTo>
                      <a:lnTo>
                        <a:pt x="1062" y="315"/>
                      </a:lnTo>
                      <a:lnTo>
                        <a:pt x="1030" y="315"/>
                      </a:lnTo>
                      <a:lnTo>
                        <a:pt x="998" y="313"/>
                      </a:lnTo>
                      <a:lnTo>
                        <a:pt x="966" y="310"/>
                      </a:lnTo>
                      <a:lnTo>
                        <a:pt x="935" y="305"/>
                      </a:lnTo>
                      <a:lnTo>
                        <a:pt x="903" y="299"/>
                      </a:lnTo>
                      <a:lnTo>
                        <a:pt x="873" y="293"/>
                      </a:lnTo>
                      <a:lnTo>
                        <a:pt x="841" y="284"/>
                      </a:lnTo>
                      <a:lnTo>
                        <a:pt x="811" y="274"/>
                      </a:lnTo>
                      <a:lnTo>
                        <a:pt x="780" y="262"/>
                      </a:lnTo>
                      <a:lnTo>
                        <a:pt x="750" y="250"/>
                      </a:lnTo>
                      <a:lnTo>
                        <a:pt x="743" y="247"/>
                      </a:lnTo>
                      <a:lnTo>
                        <a:pt x="743" y="247"/>
                      </a:lnTo>
                      <a:lnTo>
                        <a:pt x="717" y="236"/>
                      </a:lnTo>
                      <a:lnTo>
                        <a:pt x="694" y="225"/>
                      </a:lnTo>
                      <a:lnTo>
                        <a:pt x="669" y="213"/>
                      </a:lnTo>
                      <a:lnTo>
                        <a:pt x="647" y="200"/>
                      </a:lnTo>
                      <a:lnTo>
                        <a:pt x="623" y="187"/>
                      </a:lnTo>
                      <a:lnTo>
                        <a:pt x="602" y="173"/>
                      </a:lnTo>
                      <a:lnTo>
                        <a:pt x="580" y="159"/>
                      </a:lnTo>
                      <a:lnTo>
                        <a:pt x="560" y="144"/>
                      </a:lnTo>
                      <a:lnTo>
                        <a:pt x="540" y="128"/>
                      </a:lnTo>
                      <a:lnTo>
                        <a:pt x="519" y="113"/>
                      </a:lnTo>
                      <a:lnTo>
                        <a:pt x="501" y="96"/>
                      </a:lnTo>
                      <a:lnTo>
                        <a:pt x="482" y="78"/>
                      </a:lnTo>
                      <a:lnTo>
                        <a:pt x="465" y="60"/>
                      </a:lnTo>
                      <a:lnTo>
                        <a:pt x="449" y="41"/>
                      </a:lnTo>
                      <a:lnTo>
                        <a:pt x="432" y="20"/>
                      </a:lnTo>
                      <a:lnTo>
                        <a:pt x="416" y="0"/>
                      </a:lnTo>
                      <a:lnTo>
                        <a:pt x="413" y="2"/>
                      </a:lnTo>
                      <a:lnTo>
                        <a:pt x="452" y="466"/>
                      </a:lnTo>
                      <a:lnTo>
                        <a:pt x="3" y="321"/>
                      </a:lnTo>
                      <a:lnTo>
                        <a:pt x="3" y="321"/>
                      </a:lnTo>
                      <a:lnTo>
                        <a:pt x="0" y="316"/>
                      </a:lnTo>
                      <a:lnTo>
                        <a:pt x="0" y="316"/>
                      </a:lnTo>
                      <a:lnTo>
                        <a:pt x="27" y="350"/>
                      </a:lnTo>
                      <a:lnTo>
                        <a:pt x="54" y="383"/>
                      </a:lnTo>
                      <a:lnTo>
                        <a:pt x="83" y="414"/>
                      </a:lnTo>
                      <a:lnTo>
                        <a:pt x="112" y="446"/>
                      </a:lnTo>
                      <a:lnTo>
                        <a:pt x="142" y="475"/>
                      </a:lnTo>
                      <a:lnTo>
                        <a:pt x="174" y="503"/>
                      </a:lnTo>
                      <a:lnTo>
                        <a:pt x="207" y="531"/>
                      </a:lnTo>
                      <a:lnTo>
                        <a:pt x="240" y="557"/>
                      </a:lnTo>
                      <a:lnTo>
                        <a:pt x="275" y="583"/>
                      </a:lnTo>
                      <a:lnTo>
                        <a:pt x="311" y="607"/>
                      </a:lnTo>
                      <a:lnTo>
                        <a:pt x="347" y="630"/>
                      </a:lnTo>
                      <a:lnTo>
                        <a:pt x="384" y="653"/>
                      </a:lnTo>
                      <a:lnTo>
                        <a:pt x="423" y="673"/>
                      </a:lnTo>
                      <a:lnTo>
                        <a:pt x="462" y="693"/>
                      </a:lnTo>
                      <a:lnTo>
                        <a:pt x="503" y="711"/>
                      </a:lnTo>
                      <a:lnTo>
                        <a:pt x="543" y="729"/>
                      </a:lnTo>
                      <a:lnTo>
                        <a:pt x="543" y="729"/>
                      </a:lnTo>
                      <a:lnTo>
                        <a:pt x="575" y="743"/>
                      </a:lnTo>
                      <a:lnTo>
                        <a:pt x="606" y="755"/>
                      </a:lnTo>
                      <a:lnTo>
                        <a:pt x="638" y="767"/>
                      </a:lnTo>
                      <a:lnTo>
                        <a:pt x="669" y="777"/>
                      </a:lnTo>
                      <a:lnTo>
                        <a:pt x="701" y="787"/>
                      </a:lnTo>
                      <a:lnTo>
                        <a:pt x="733" y="796"/>
                      </a:lnTo>
                      <a:lnTo>
                        <a:pt x="765" y="804"/>
                      </a:lnTo>
                      <a:lnTo>
                        <a:pt x="797" y="810"/>
                      </a:lnTo>
                      <a:lnTo>
                        <a:pt x="830" y="817"/>
                      </a:lnTo>
                      <a:lnTo>
                        <a:pt x="863" y="823"/>
                      </a:lnTo>
                      <a:lnTo>
                        <a:pt x="895" y="827"/>
                      </a:lnTo>
                      <a:lnTo>
                        <a:pt x="928" y="831"/>
                      </a:lnTo>
                      <a:lnTo>
                        <a:pt x="960" y="834"/>
                      </a:lnTo>
                      <a:lnTo>
                        <a:pt x="994" y="836"/>
                      </a:lnTo>
                      <a:lnTo>
                        <a:pt x="1027" y="837"/>
                      </a:lnTo>
                      <a:lnTo>
                        <a:pt x="1061" y="837"/>
                      </a:lnTo>
                      <a:lnTo>
                        <a:pt x="1061" y="837"/>
                      </a:lnTo>
                      <a:lnTo>
                        <a:pt x="1101" y="837"/>
                      </a:lnTo>
                      <a:lnTo>
                        <a:pt x="1143" y="835"/>
                      </a:lnTo>
                      <a:lnTo>
                        <a:pt x="1184" y="832"/>
                      </a:lnTo>
                      <a:lnTo>
                        <a:pt x="1226" y="827"/>
                      </a:lnTo>
                      <a:lnTo>
                        <a:pt x="1268" y="821"/>
                      </a:lnTo>
                      <a:lnTo>
                        <a:pt x="1309" y="814"/>
                      </a:lnTo>
                      <a:lnTo>
                        <a:pt x="1351" y="805"/>
                      </a:lnTo>
                      <a:lnTo>
                        <a:pt x="1393" y="796"/>
                      </a:lnTo>
                      <a:lnTo>
                        <a:pt x="1399" y="794"/>
                      </a:lnTo>
                      <a:lnTo>
                        <a:pt x="1406" y="791"/>
                      </a:lnTo>
                      <a:lnTo>
                        <a:pt x="1406" y="791"/>
                      </a:lnTo>
                      <a:lnTo>
                        <a:pt x="1476" y="769"/>
                      </a:lnTo>
                      <a:lnTo>
                        <a:pt x="1511" y="756"/>
                      </a:lnTo>
                      <a:lnTo>
                        <a:pt x="1548" y="744"/>
                      </a:lnTo>
                      <a:lnTo>
                        <a:pt x="1584" y="729"/>
                      </a:lnTo>
                      <a:lnTo>
                        <a:pt x="1621" y="714"/>
                      </a:lnTo>
                      <a:lnTo>
                        <a:pt x="1658" y="696"/>
                      </a:lnTo>
                      <a:lnTo>
                        <a:pt x="1696" y="677"/>
                      </a:lnTo>
                      <a:lnTo>
                        <a:pt x="1700" y="674"/>
                      </a:lnTo>
                      <a:lnTo>
                        <a:pt x="1700" y="674"/>
                      </a:lnTo>
                      <a:lnTo>
                        <a:pt x="1730" y="657"/>
                      </a:lnTo>
                      <a:lnTo>
                        <a:pt x="1763" y="637"/>
                      </a:lnTo>
                      <a:lnTo>
                        <a:pt x="1797" y="616"/>
                      </a:lnTo>
                      <a:lnTo>
                        <a:pt x="1829" y="594"/>
                      </a:lnTo>
                      <a:lnTo>
                        <a:pt x="1849" y="581"/>
                      </a:lnTo>
                      <a:lnTo>
                        <a:pt x="1849" y="581"/>
                      </a:lnTo>
                      <a:lnTo>
                        <a:pt x="1896" y="548"/>
                      </a:lnTo>
                      <a:lnTo>
                        <a:pt x="1905" y="521"/>
                      </a:lnTo>
                      <a:lnTo>
                        <a:pt x="2053" y="104"/>
                      </a:lnTo>
                      <a:lnTo>
                        <a:pt x="1582" y="13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5"/>
                <p:cNvSpPr/>
                <p:nvPr/>
              </p:nvSpPr>
              <p:spPr>
                <a:xfrm>
                  <a:off x="450850" y="3328988"/>
                  <a:ext cx="3340100" cy="1414462"/>
                </a:xfrm>
                <a:custGeom>
                  <a:rect b="b" l="l" r="r" t="t"/>
                  <a:pathLst>
                    <a:path extrusionOk="0" h="891" w="2104">
                      <a:moveTo>
                        <a:pt x="1079" y="891"/>
                      </a:moveTo>
                      <a:lnTo>
                        <a:pt x="1079" y="891"/>
                      </a:lnTo>
                      <a:lnTo>
                        <a:pt x="1079" y="891"/>
                      </a:lnTo>
                      <a:lnTo>
                        <a:pt x="1044" y="891"/>
                      </a:lnTo>
                      <a:lnTo>
                        <a:pt x="1010" y="890"/>
                      </a:lnTo>
                      <a:lnTo>
                        <a:pt x="976" y="888"/>
                      </a:lnTo>
                      <a:lnTo>
                        <a:pt x="944" y="884"/>
                      </a:lnTo>
                      <a:lnTo>
                        <a:pt x="910" y="881"/>
                      </a:lnTo>
                      <a:lnTo>
                        <a:pt x="876" y="875"/>
                      </a:lnTo>
                      <a:lnTo>
                        <a:pt x="843" y="870"/>
                      </a:lnTo>
                      <a:lnTo>
                        <a:pt x="810" y="864"/>
                      </a:lnTo>
                      <a:lnTo>
                        <a:pt x="777" y="856"/>
                      </a:lnTo>
                      <a:lnTo>
                        <a:pt x="744" y="848"/>
                      </a:lnTo>
                      <a:lnTo>
                        <a:pt x="712" y="839"/>
                      </a:lnTo>
                      <a:lnTo>
                        <a:pt x="680" y="829"/>
                      </a:lnTo>
                      <a:lnTo>
                        <a:pt x="648" y="819"/>
                      </a:lnTo>
                      <a:lnTo>
                        <a:pt x="616" y="807"/>
                      </a:lnTo>
                      <a:lnTo>
                        <a:pt x="584" y="794"/>
                      </a:lnTo>
                      <a:lnTo>
                        <a:pt x="552" y="782"/>
                      </a:lnTo>
                      <a:lnTo>
                        <a:pt x="552" y="782"/>
                      </a:lnTo>
                      <a:lnTo>
                        <a:pt x="510" y="764"/>
                      </a:lnTo>
                      <a:lnTo>
                        <a:pt x="470" y="745"/>
                      </a:lnTo>
                      <a:lnTo>
                        <a:pt x="431" y="724"/>
                      </a:lnTo>
                      <a:lnTo>
                        <a:pt x="391" y="703"/>
                      </a:lnTo>
                      <a:lnTo>
                        <a:pt x="353" y="681"/>
                      </a:lnTo>
                      <a:lnTo>
                        <a:pt x="316" y="657"/>
                      </a:lnTo>
                      <a:lnTo>
                        <a:pt x="280" y="632"/>
                      </a:lnTo>
                      <a:lnTo>
                        <a:pt x="245" y="606"/>
                      </a:lnTo>
                      <a:lnTo>
                        <a:pt x="211" y="579"/>
                      </a:lnTo>
                      <a:lnTo>
                        <a:pt x="177" y="551"/>
                      </a:lnTo>
                      <a:lnTo>
                        <a:pt x="146" y="523"/>
                      </a:lnTo>
                      <a:lnTo>
                        <a:pt x="114" y="493"/>
                      </a:lnTo>
                      <a:lnTo>
                        <a:pt x="84" y="461"/>
                      </a:lnTo>
                      <a:lnTo>
                        <a:pt x="55" y="428"/>
                      </a:lnTo>
                      <a:lnTo>
                        <a:pt x="27" y="395"/>
                      </a:lnTo>
                      <a:lnTo>
                        <a:pt x="0" y="361"/>
                      </a:lnTo>
                      <a:lnTo>
                        <a:pt x="24" y="342"/>
                      </a:lnTo>
                      <a:lnTo>
                        <a:pt x="28" y="330"/>
                      </a:lnTo>
                      <a:lnTo>
                        <a:pt x="445" y="466"/>
                      </a:lnTo>
                      <a:lnTo>
                        <a:pt x="407" y="23"/>
                      </a:lnTo>
                      <a:lnTo>
                        <a:pt x="437" y="0"/>
                      </a:lnTo>
                      <a:lnTo>
                        <a:pt x="452" y="18"/>
                      </a:lnTo>
                      <a:lnTo>
                        <a:pt x="452" y="18"/>
                      </a:lnTo>
                      <a:lnTo>
                        <a:pt x="467" y="38"/>
                      </a:lnTo>
                      <a:lnTo>
                        <a:pt x="483" y="57"/>
                      </a:lnTo>
                      <a:lnTo>
                        <a:pt x="499" y="75"/>
                      </a:lnTo>
                      <a:lnTo>
                        <a:pt x="517" y="93"/>
                      </a:lnTo>
                      <a:lnTo>
                        <a:pt x="534" y="110"/>
                      </a:lnTo>
                      <a:lnTo>
                        <a:pt x="553" y="127"/>
                      </a:lnTo>
                      <a:lnTo>
                        <a:pt x="571" y="142"/>
                      </a:lnTo>
                      <a:lnTo>
                        <a:pt x="591" y="157"/>
                      </a:lnTo>
                      <a:lnTo>
                        <a:pt x="612" y="172"/>
                      </a:lnTo>
                      <a:lnTo>
                        <a:pt x="632" y="186"/>
                      </a:lnTo>
                      <a:lnTo>
                        <a:pt x="653" y="199"/>
                      </a:lnTo>
                      <a:lnTo>
                        <a:pt x="676" y="212"/>
                      </a:lnTo>
                      <a:lnTo>
                        <a:pt x="698" y="225"/>
                      </a:lnTo>
                      <a:lnTo>
                        <a:pt x="721" y="236"/>
                      </a:lnTo>
                      <a:lnTo>
                        <a:pt x="746" y="247"/>
                      </a:lnTo>
                      <a:lnTo>
                        <a:pt x="769" y="257"/>
                      </a:lnTo>
                      <a:lnTo>
                        <a:pt x="777" y="260"/>
                      </a:lnTo>
                      <a:lnTo>
                        <a:pt x="777" y="260"/>
                      </a:lnTo>
                      <a:lnTo>
                        <a:pt x="813" y="275"/>
                      </a:lnTo>
                      <a:lnTo>
                        <a:pt x="850" y="288"/>
                      </a:lnTo>
                      <a:lnTo>
                        <a:pt x="887" y="299"/>
                      </a:lnTo>
                      <a:lnTo>
                        <a:pt x="924" y="308"/>
                      </a:lnTo>
                      <a:lnTo>
                        <a:pt x="963" y="315"/>
                      </a:lnTo>
                      <a:lnTo>
                        <a:pt x="1001" y="320"/>
                      </a:lnTo>
                      <a:lnTo>
                        <a:pt x="1039" y="324"/>
                      </a:lnTo>
                      <a:lnTo>
                        <a:pt x="1078" y="324"/>
                      </a:lnTo>
                      <a:lnTo>
                        <a:pt x="1078" y="324"/>
                      </a:lnTo>
                      <a:lnTo>
                        <a:pt x="1101" y="324"/>
                      </a:lnTo>
                      <a:lnTo>
                        <a:pt x="1125" y="323"/>
                      </a:lnTo>
                      <a:lnTo>
                        <a:pt x="1148" y="320"/>
                      </a:lnTo>
                      <a:lnTo>
                        <a:pt x="1172" y="318"/>
                      </a:lnTo>
                      <a:lnTo>
                        <a:pt x="1197" y="315"/>
                      </a:lnTo>
                      <a:lnTo>
                        <a:pt x="1220" y="310"/>
                      </a:lnTo>
                      <a:lnTo>
                        <a:pt x="1245" y="306"/>
                      </a:lnTo>
                      <a:lnTo>
                        <a:pt x="1269" y="300"/>
                      </a:lnTo>
                      <a:lnTo>
                        <a:pt x="1269" y="300"/>
                      </a:lnTo>
                      <a:lnTo>
                        <a:pt x="1317" y="284"/>
                      </a:lnTo>
                      <a:lnTo>
                        <a:pt x="1366" y="267"/>
                      </a:lnTo>
                      <a:lnTo>
                        <a:pt x="1388" y="258"/>
                      </a:lnTo>
                      <a:lnTo>
                        <a:pt x="1412" y="249"/>
                      </a:lnTo>
                      <a:lnTo>
                        <a:pt x="1433" y="239"/>
                      </a:lnTo>
                      <a:lnTo>
                        <a:pt x="1456" y="228"/>
                      </a:lnTo>
                      <a:lnTo>
                        <a:pt x="1456" y="228"/>
                      </a:lnTo>
                      <a:lnTo>
                        <a:pt x="1486" y="210"/>
                      </a:lnTo>
                      <a:lnTo>
                        <a:pt x="1522" y="187"/>
                      </a:lnTo>
                      <a:lnTo>
                        <a:pt x="1535" y="178"/>
                      </a:lnTo>
                      <a:lnTo>
                        <a:pt x="1535" y="178"/>
                      </a:lnTo>
                      <a:lnTo>
                        <a:pt x="1577" y="150"/>
                      </a:lnTo>
                      <a:lnTo>
                        <a:pt x="1577" y="150"/>
                      </a:lnTo>
                      <a:lnTo>
                        <a:pt x="1586" y="144"/>
                      </a:lnTo>
                      <a:lnTo>
                        <a:pt x="1592" y="139"/>
                      </a:lnTo>
                      <a:lnTo>
                        <a:pt x="2104" y="110"/>
                      </a:lnTo>
                      <a:lnTo>
                        <a:pt x="1933" y="594"/>
                      </a:lnTo>
                      <a:lnTo>
                        <a:pt x="1927" y="597"/>
                      </a:lnTo>
                      <a:lnTo>
                        <a:pt x="1927" y="597"/>
                      </a:lnTo>
                      <a:lnTo>
                        <a:pt x="1880" y="631"/>
                      </a:lnTo>
                      <a:lnTo>
                        <a:pt x="1861" y="644"/>
                      </a:lnTo>
                      <a:lnTo>
                        <a:pt x="1861" y="644"/>
                      </a:lnTo>
                      <a:lnTo>
                        <a:pt x="1826" y="667"/>
                      </a:lnTo>
                      <a:lnTo>
                        <a:pt x="1792" y="688"/>
                      </a:lnTo>
                      <a:lnTo>
                        <a:pt x="1759" y="708"/>
                      </a:lnTo>
                      <a:lnTo>
                        <a:pt x="1729" y="726"/>
                      </a:lnTo>
                      <a:lnTo>
                        <a:pt x="1725" y="728"/>
                      </a:lnTo>
                      <a:lnTo>
                        <a:pt x="1725" y="728"/>
                      </a:lnTo>
                      <a:lnTo>
                        <a:pt x="1686" y="747"/>
                      </a:lnTo>
                      <a:lnTo>
                        <a:pt x="1648" y="765"/>
                      </a:lnTo>
                      <a:lnTo>
                        <a:pt x="1611" y="781"/>
                      </a:lnTo>
                      <a:lnTo>
                        <a:pt x="1574" y="795"/>
                      </a:lnTo>
                      <a:lnTo>
                        <a:pt x="1538" y="809"/>
                      </a:lnTo>
                      <a:lnTo>
                        <a:pt x="1501" y="821"/>
                      </a:lnTo>
                      <a:lnTo>
                        <a:pt x="1431" y="844"/>
                      </a:lnTo>
                      <a:lnTo>
                        <a:pt x="1423" y="846"/>
                      </a:lnTo>
                      <a:lnTo>
                        <a:pt x="1416" y="848"/>
                      </a:lnTo>
                      <a:lnTo>
                        <a:pt x="1416" y="848"/>
                      </a:lnTo>
                      <a:lnTo>
                        <a:pt x="1375" y="858"/>
                      </a:lnTo>
                      <a:lnTo>
                        <a:pt x="1332" y="867"/>
                      </a:lnTo>
                      <a:lnTo>
                        <a:pt x="1290" y="874"/>
                      </a:lnTo>
                      <a:lnTo>
                        <a:pt x="1247" y="881"/>
                      </a:lnTo>
                      <a:lnTo>
                        <a:pt x="1205" y="885"/>
                      </a:lnTo>
                      <a:lnTo>
                        <a:pt x="1163" y="889"/>
                      </a:lnTo>
                      <a:lnTo>
                        <a:pt x="1120" y="891"/>
                      </a:lnTo>
                      <a:lnTo>
                        <a:pt x="1079" y="891"/>
                      </a:lnTo>
                      <a:lnTo>
                        <a:pt x="1079" y="891"/>
                      </a:lnTo>
                      <a:close/>
                      <a:moveTo>
                        <a:pt x="86" y="397"/>
                      </a:moveTo>
                      <a:lnTo>
                        <a:pt x="86" y="397"/>
                      </a:lnTo>
                      <a:lnTo>
                        <a:pt x="111" y="424"/>
                      </a:lnTo>
                      <a:lnTo>
                        <a:pt x="137" y="451"/>
                      </a:lnTo>
                      <a:lnTo>
                        <a:pt x="163" y="477"/>
                      </a:lnTo>
                      <a:lnTo>
                        <a:pt x="190" y="502"/>
                      </a:lnTo>
                      <a:lnTo>
                        <a:pt x="218" y="526"/>
                      </a:lnTo>
                      <a:lnTo>
                        <a:pt x="246" y="550"/>
                      </a:lnTo>
                      <a:lnTo>
                        <a:pt x="275" y="572"/>
                      </a:lnTo>
                      <a:lnTo>
                        <a:pt x="304" y="595"/>
                      </a:lnTo>
                      <a:lnTo>
                        <a:pt x="336" y="616"/>
                      </a:lnTo>
                      <a:lnTo>
                        <a:pt x="366" y="637"/>
                      </a:lnTo>
                      <a:lnTo>
                        <a:pt x="399" y="656"/>
                      </a:lnTo>
                      <a:lnTo>
                        <a:pt x="432" y="674"/>
                      </a:lnTo>
                      <a:lnTo>
                        <a:pt x="465" y="692"/>
                      </a:lnTo>
                      <a:lnTo>
                        <a:pt x="499" y="709"/>
                      </a:lnTo>
                      <a:lnTo>
                        <a:pt x="534" y="724"/>
                      </a:lnTo>
                      <a:lnTo>
                        <a:pt x="570" y="740"/>
                      </a:lnTo>
                      <a:lnTo>
                        <a:pt x="570" y="740"/>
                      </a:lnTo>
                      <a:lnTo>
                        <a:pt x="570" y="740"/>
                      </a:lnTo>
                      <a:lnTo>
                        <a:pt x="600" y="753"/>
                      </a:lnTo>
                      <a:lnTo>
                        <a:pt x="632" y="765"/>
                      </a:lnTo>
                      <a:lnTo>
                        <a:pt x="662" y="776"/>
                      </a:lnTo>
                      <a:lnTo>
                        <a:pt x="694" y="786"/>
                      </a:lnTo>
                      <a:lnTo>
                        <a:pt x="724" y="795"/>
                      </a:lnTo>
                      <a:lnTo>
                        <a:pt x="756" y="804"/>
                      </a:lnTo>
                      <a:lnTo>
                        <a:pt x="787" y="812"/>
                      </a:lnTo>
                      <a:lnTo>
                        <a:pt x="819" y="819"/>
                      </a:lnTo>
                      <a:lnTo>
                        <a:pt x="851" y="826"/>
                      </a:lnTo>
                      <a:lnTo>
                        <a:pt x="883" y="831"/>
                      </a:lnTo>
                      <a:lnTo>
                        <a:pt x="915" y="836"/>
                      </a:lnTo>
                      <a:lnTo>
                        <a:pt x="948" y="839"/>
                      </a:lnTo>
                      <a:lnTo>
                        <a:pt x="980" y="843"/>
                      </a:lnTo>
                      <a:lnTo>
                        <a:pt x="1012" y="845"/>
                      </a:lnTo>
                      <a:lnTo>
                        <a:pt x="1045" y="846"/>
                      </a:lnTo>
                      <a:lnTo>
                        <a:pt x="1079" y="846"/>
                      </a:lnTo>
                      <a:lnTo>
                        <a:pt x="1079" y="846"/>
                      </a:lnTo>
                      <a:lnTo>
                        <a:pt x="1119" y="846"/>
                      </a:lnTo>
                      <a:lnTo>
                        <a:pt x="1160" y="844"/>
                      </a:lnTo>
                      <a:lnTo>
                        <a:pt x="1201" y="840"/>
                      </a:lnTo>
                      <a:lnTo>
                        <a:pt x="1242" y="836"/>
                      </a:lnTo>
                      <a:lnTo>
                        <a:pt x="1282" y="830"/>
                      </a:lnTo>
                      <a:lnTo>
                        <a:pt x="1324" y="822"/>
                      </a:lnTo>
                      <a:lnTo>
                        <a:pt x="1364" y="814"/>
                      </a:lnTo>
                      <a:lnTo>
                        <a:pt x="1405" y="804"/>
                      </a:lnTo>
                      <a:lnTo>
                        <a:pt x="1411" y="803"/>
                      </a:lnTo>
                      <a:lnTo>
                        <a:pt x="1417" y="801"/>
                      </a:lnTo>
                      <a:lnTo>
                        <a:pt x="1417" y="801"/>
                      </a:lnTo>
                      <a:lnTo>
                        <a:pt x="1486" y="778"/>
                      </a:lnTo>
                      <a:lnTo>
                        <a:pt x="1521" y="767"/>
                      </a:lnTo>
                      <a:lnTo>
                        <a:pt x="1557" y="754"/>
                      </a:lnTo>
                      <a:lnTo>
                        <a:pt x="1593" y="739"/>
                      </a:lnTo>
                      <a:lnTo>
                        <a:pt x="1630" y="723"/>
                      </a:lnTo>
                      <a:lnTo>
                        <a:pt x="1666" y="706"/>
                      </a:lnTo>
                      <a:lnTo>
                        <a:pt x="1703" y="687"/>
                      </a:lnTo>
                      <a:lnTo>
                        <a:pt x="1708" y="686"/>
                      </a:lnTo>
                      <a:lnTo>
                        <a:pt x="1708" y="686"/>
                      </a:lnTo>
                      <a:lnTo>
                        <a:pt x="1736" y="669"/>
                      </a:lnTo>
                      <a:lnTo>
                        <a:pt x="1768" y="650"/>
                      </a:lnTo>
                      <a:lnTo>
                        <a:pt x="1802" y="629"/>
                      </a:lnTo>
                      <a:lnTo>
                        <a:pt x="1835" y="606"/>
                      </a:lnTo>
                      <a:lnTo>
                        <a:pt x="1855" y="594"/>
                      </a:lnTo>
                      <a:lnTo>
                        <a:pt x="1855" y="594"/>
                      </a:lnTo>
                      <a:lnTo>
                        <a:pt x="1894" y="566"/>
                      </a:lnTo>
                      <a:lnTo>
                        <a:pt x="2038" y="159"/>
                      </a:lnTo>
                      <a:lnTo>
                        <a:pt x="1607" y="184"/>
                      </a:lnTo>
                      <a:lnTo>
                        <a:pt x="1607" y="184"/>
                      </a:lnTo>
                      <a:lnTo>
                        <a:pt x="1603" y="186"/>
                      </a:lnTo>
                      <a:lnTo>
                        <a:pt x="1603" y="186"/>
                      </a:lnTo>
                      <a:lnTo>
                        <a:pt x="1560" y="216"/>
                      </a:lnTo>
                      <a:lnTo>
                        <a:pt x="1546" y="226"/>
                      </a:lnTo>
                      <a:lnTo>
                        <a:pt x="1546" y="226"/>
                      </a:lnTo>
                      <a:lnTo>
                        <a:pt x="1508" y="249"/>
                      </a:lnTo>
                      <a:lnTo>
                        <a:pt x="1477" y="267"/>
                      </a:lnTo>
                      <a:lnTo>
                        <a:pt x="1477" y="267"/>
                      </a:lnTo>
                      <a:lnTo>
                        <a:pt x="1477" y="267"/>
                      </a:lnTo>
                      <a:lnTo>
                        <a:pt x="1453" y="280"/>
                      </a:lnTo>
                      <a:lnTo>
                        <a:pt x="1430" y="290"/>
                      </a:lnTo>
                      <a:lnTo>
                        <a:pt x="1406" y="300"/>
                      </a:lnTo>
                      <a:lnTo>
                        <a:pt x="1381" y="310"/>
                      </a:lnTo>
                      <a:lnTo>
                        <a:pt x="1332" y="327"/>
                      </a:lnTo>
                      <a:lnTo>
                        <a:pt x="1281" y="343"/>
                      </a:lnTo>
                      <a:lnTo>
                        <a:pt x="1280" y="344"/>
                      </a:lnTo>
                      <a:lnTo>
                        <a:pt x="1280" y="344"/>
                      </a:lnTo>
                      <a:lnTo>
                        <a:pt x="1254" y="350"/>
                      </a:lnTo>
                      <a:lnTo>
                        <a:pt x="1229" y="355"/>
                      </a:lnTo>
                      <a:lnTo>
                        <a:pt x="1204" y="360"/>
                      </a:lnTo>
                      <a:lnTo>
                        <a:pt x="1179" y="363"/>
                      </a:lnTo>
                      <a:lnTo>
                        <a:pt x="1153" y="365"/>
                      </a:lnTo>
                      <a:lnTo>
                        <a:pt x="1127" y="368"/>
                      </a:lnTo>
                      <a:lnTo>
                        <a:pt x="1102" y="369"/>
                      </a:lnTo>
                      <a:lnTo>
                        <a:pt x="1078" y="369"/>
                      </a:lnTo>
                      <a:lnTo>
                        <a:pt x="1078" y="369"/>
                      </a:lnTo>
                      <a:lnTo>
                        <a:pt x="1037" y="368"/>
                      </a:lnTo>
                      <a:lnTo>
                        <a:pt x="997" y="365"/>
                      </a:lnTo>
                      <a:lnTo>
                        <a:pt x="956" y="360"/>
                      </a:lnTo>
                      <a:lnTo>
                        <a:pt x="915" y="352"/>
                      </a:lnTo>
                      <a:lnTo>
                        <a:pt x="876" y="343"/>
                      </a:lnTo>
                      <a:lnTo>
                        <a:pt x="837" y="330"/>
                      </a:lnTo>
                      <a:lnTo>
                        <a:pt x="797" y="317"/>
                      </a:lnTo>
                      <a:lnTo>
                        <a:pt x="759" y="301"/>
                      </a:lnTo>
                      <a:lnTo>
                        <a:pt x="752" y="299"/>
                      </a:lnTo>
                      <a:lnTo>
                        <a:pt x="752" y="299"/>
                      </a:lnTo>
                      <a:lnTo>
                        <a:pt x="710" y="280"/>
                      </a:lnTo>
                      <a:lnTo>
                        <a:pt x="668" y="260"/>
                      </a:lnTo>
                      <a:lnTo>
                        <a:pt x="629" y="237"/>
                      </a:lnTo>
                      <a:lnTo>
                        <a:pt x="591" y="212"/>
                      </a:lnTo>
                      <a:lnTo>
                        <a:pt x="555" y="186"/>
                      </a:lnTo>
                      <a:lnTo>
                        <a:pt x="522" y="158"/>
                      </a:lnTo>
                      <a:lnTo>
                        <a:pt x="489" y="129"/>
                      </a:lnTo>
                      <a:lnTo>
                        <a:pt x="459" y="96"/>
                      </a:lnTo>
                      <a:lnTo>
                        <a:pt x="496" y="530"/>
                      </a:lnTo>
                      <a:lnTo>
                        <a:pt x="86"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5"/>
                <p:cNvSpPr/>
                <p:nvPr/>
              </p:nvSpPr>
              <p:spPr>
                <a:xfrm>
                  <a:off x="36513" y="785813"/>
                  <a:ext cx="1431925" cy="3332162"/>
                </a:xfrm>
                <a:custGeom>
                  <a:rect b="b" l="l" r="r" t="t"/>
                  <a:pathLst>
                    <a:path extrusionOk="0" h="2099" w="902">
                      <a:moveTo>
                        <a:pt x="524" y="1041"/>
                      </a:moveTo>
                      <a:lnTo>
                        <a:pt x="524" y="1041"/>
                      </a:lnTo>
                      <a:lnTo>
                        <a:pt x="526" y="1015"/>
                      </a:lnTo>
                      <a:lnTo>
                        <a:pt x="529" y="989"/>
                      </a:lnTo>
                      <a:lnTo>
                        <a:pt x="534" y="962"/>
                      </a:lnTo>
                      <a:lnTo>
                        <a:pt x="541" y="934"/>
                      </a:lnTo>
                      <a:lnTo>
                        <a:pt x="550" y="905"/>
                      </a:lnTo>
                      <a:lnTo>
                        <a:pt x="559" y="874"/>
                      </a:lnTo>
                      <a:lnTo>
                        <a:pt x="571" y="842"/>
                      </a:lnTo>
                      <a:lnTo>
                        <a:pt x="583" y="807"/>
                      </a:lnTo>
                      <a:lnTo>
                        <a:pt x="583" y="807"/>
                      </a:lnTo>
                      <a:lnTo>
                        <a:pt x="596" y="780"/>
                      </a:lnTo>
                      <a:lnTo>
                        <a:pt x="609" y="752"/>
                      </a:lnTo>
                      <a:lnTo>
                        <a:pt x="624" y="726"/>
                      </a:lnTo>
                      <a:lnTo>
                        <a:pt x="640" y="700"/>
                      </a:lnTo>
                      <a:lnTo>
                        <a:pt x="656" y="675"/>
                      </a:lnTo>
                      <a:lnTo>
                        <a:pt x="672" y="650"/>
                      </a:lnTo>
                      <a:lnTo>
                        <a:pt x="692" y="626"/>
                      </a:lnTo>
                      <a:lnTo>
                        <a:pt x="711" y="603"/>
                      </a:lnTo>
                      <a:lnTo>
                        <a:pt x="731" y="579"/>
                      </a:lnTo>
                      <a:lnTo>
                        <a:pt x="752" y="557"/>
                      </a:lnTo>
                      <a:lnTo>
                        <a:pt x="775" y="536"/>
                      </a:lnTo>
                      <a:lnTo>
                        <a:pt x="798" y="514"/>
                      </a:lnTo>
                      <a:lnTo>
                        <a:pt x="822" y="494"/>
                      </a:lnTo>
                      <a:lnTo>
                        <a:pt x="848" y="474"/>
                      </a:lnTo>
                      <a:lnTo>
                        <a:pt x="875" y="453"/>
                      </a:lnTo>
                      <a:lnTo>
                        <a:pt x="902" y="434"/>
                      </a:lnTo>
                      <a:lnTo>
                        <a:pt x="902" y="434"/>
                      </a:lnTo>
                      <a:lnTo>
                        <a:pt x="901" y="435"/>
                      </a:lnTo>
                      <a:lnTo>
                        <a:pt x="429" y="432"/>
                      </a:lnTo>
                      <a:lnTo>
                        <a:pt x="615" y="1"/>
                      </a:lnTo>
                      <a:lnTo>
                        <a:pt x="614" y="0"/>
                      </a:lnTo>
                      <a:lnTo>
                        <a:pt x="614" y="0"/>
                      </a:lnTo>
                      <a:lnTo>
                        <a:pt x="570" y="29"/>
                      </a:lnTo>
                      <a:lnTo>
                        <a:pt x="528" y="61"/>
                      </a:lnTo>
                      <a:lnTo>
                        <a:pt x="488" y="93"/>
                      </a:lnTo>
                      <a:lnTo>
                        <a:pt x="448" y="127"/>
                      </a:lnTo>
                      <a:lnTo>
                        <a:pt x="411" y="161"/>
                      </a:lnTo>
                      <a:lnTo>
                        <a:pt x="375" y="197"/>
                      </a:lnTo>
                      <a:lnTo>
                        <a:pt x="340" y="233"/>
                      </a:lnTo>
                      <a:lnTo>
                        <a:pt x="308" y="270"/>
                      </a:lnTo>
                      <a:lnTo>
                        <a:pt x="276" y="309"/>
                      </a:lnTo>
                      <a:lnTo>
                        <a:pt x="247" y="349"/>
                      </a:lnTo>
                      <a:lnTo>
                        <a:pt x="219" y="389"/>
                      </a:lnTo>
                      <a:lnTo>
                        <a:pt x="192" y="431"/>
                      </a:lnTo>
                      <a:lnTo>
                        <a:pt x="167" y="473"/>
                      </a:lnTo>
                      <a:lnTo>
                        <a:pt x="144" y="516"/>
                      </a:lnTo>
                      <a:lnTo>
                        <a:pt x="122" y="561"/>
                      </a:lnTo>
                      <a:lnTo>
                        <a:pt x="102" y="606"/>
                      </a:lnTo>
                      <a:lnTo>
                        <a:pt x="100" y="611"/>
                      </a:lnTo>
                      <a:lnTo>
                        <a:pt x="100" y="611"/>
                      </a:lnTo>
                      <a:lnTo>
                        <a:pt x="85" y="649"/>
                      </a:lnTo>
                      <a:lnTo>
                        <a:pt x="69" y="692"/>
                      </a:lnTo>
                      <a:lnTo>
                        <a:pt x="55" y="739"/>
                      </a:lnTo>
                      <a:lnTo>
                        <a:pt x="39" y="789"/>
                      </a:lnTo>
                      <a:lnTo>
                        <a:pt x="27" y="843"/>
                      </a:lnTo>
                      <a:lnTo>
                        <a:pt x="20" y="871"/>
                      </a:lnTo>
                      <a:lnTo>
                        <a:pt x="15" y="900"/>
                      </a:lnTo>
                      <a:lnTo>
                        <a:pt x="11" y="930"/>
                      </a:lnTo>
                      <a:lnTo>
                        <a:pt x="6" y="959"/>
                      </a:lnTo>
                      <a:lnTo>
                        <a:pt x="4" y="990"/>
                      </a:lnTo>
                      <a:lnTo>
                        <a:pt x="2" y="1021"/>
                      </a:lnTo>
                      <a:lnTo>
                        <a:pt x="2" y="1027"/>
                      </a:lnTo>
                      <a:lnTo>
                        <a:pt x="2" y="1033"/>
                      </a:lnTo>
                      <a:lnTo>
                        <a:pt x="2" y="1033"/>
                      </a:lnTo>
                      <a:lnTo>
                        <a:pt x="1" y="1089"/>
                      </a:lnTo>
                      <a:lnTo>
                        <a:pt x="1" y="1089"/>
                      </a:lnTo>
                      <a:lnTo>
                        <a:pt x="0" y="1140"/>
                      </a:lnTo>
                      <a:lnTo>
                        <a:pt x="1" y="1193"/>
                      </a:lnTo>
                      <a:lnTo>
                        <a:pt x="2" y="1221"/>
                      </a:lnTo>
                      <a:lnTo>
                        <a:pt x="3" y="1249"/>
                      </a:lnTo>
                      <a:lnTo>
                        <a:pt x="5" y="1278"/>
                      </a:lnTo>
                      <a:lnTo>
                        <a:pt x="9" y="1308"/>
                      </a:lnTo>
                      <a:lnTo>
                        <a:pt x="10" y="1309"/>
                      </a:lnTo>
                      <a:lnTo>
                        <a:pt x="10" y="1309"/>
                      </a:lnTo>
                      <a:lnTo>
                        <a:pt x="15" y="1349"/>
                      </a:lnTo>
                      <a:lnTo>
                        <a:pt x="22" y="1390"/>
                      </a:lnTo>
                      <a:lnTo>
                        <a:pt x="31" y="1429"/>
                      </a:lnTo>
                      <a:lnTo>
                        <a:pt x="40" y="1468"/>
                      </a:lnTo>
                      <a:lnTo>
                        <a:pt x="50" y="1506"/>
                      </a:lnTo>
                      <a:lnTo>
                        <a:pt x="61" y="1543"/>
                      </a:lnTo>
                      <a:lnTo>
                        <a:pt x="74" y="1580"/>
                      </a:lnTo>
                      <a:lnTo>
                        <a:pt x="87" y="1616"/>
                      </a:lnTo>
                      <a:lnTo>
                        <a:pt x="102" y="1652"/>
                      </a:lnTo>
                      <a:lnTo>
                        <a:pt x="118" y="1687"/>
                      </a:lnTo>
                      <a:lnTo>
                        <a:pt x="135" y="1722"/>
                      </a:lnTo>
                      <a:lnTo>
                        <a:pt x="153" y="1757"/>
                      </a:lnTo>
                      <a:lnTo>
                        <a:pt x="171" y="1791"/>
                      </a:lnTo>
                      <a:lnTo>
                        <a:pt x="191" y="1823"/>
                      </a:lnTo>
                      <a:lnTo>
                        <a:pt x="212" y="1857"/>
                      </a:lnTo>
                      <a:lnTo>
                        <a:pt x="234" y="1890"/>
                      </a:lnTo>
                      <a:lnTo>
                        <a:pt x="248" y="1908"/>
                      </a:lnTo>
                      <a:lnTo>
                        <a:pt x="248" y="1908"/>
                      </a:lnTo>
                      <a:lnTo>
                        <a:pt x="279" y="1949"/>
                      </a:lnTo>
                      <a:lnTo>
                        <a:pt x="279" y="1949"/>
                      </a:lnTo>
                      <a:lnTo>
                        <a:pt x="282" y="1954"/>
                      </a:lnTo>
                      <a:lnTo>
                        <a:pt x="731" y="2099"/>
                      </a:lnTo>
                      <a:lnTo>
                        <a:pt x="692" y="1635"/>
                      </a:lnTo>
                      <a:lnTo>
                        <a:pt x="692" y="1629"/>
                      </a:lnTo>
                      <a:lnTo>
                        <a:pt x="692" y="1629"/>
                      </a:lnTo>
                      <a:lnTo>
                        <a:pt x="672" y="1604"/>
                      </a:lnTo>
                      <a:lnTo>
                        <a:pt x="654" y="1578"/>
                      </a:lnTo>
                      <a:lnTo>
                        <a:pt x="644" y="1563"/>
                      </a:lnTo>
                      <a:lnTo>
                        <a:pt x="644" y="1563"/>
                      </a:lnTo>
                      <a:lnTo>
                        <a:pt x="622" y="1527"/>
                      </a:lnTo>
                      <a:lnTo>
                        <a:pt x="601" y="1489"/>
                      </a:lnTo>
                      <a:lnTo>
                        <a:pt x="583" y="1451"/>
                      </a:lnTo>
                      <a:lnTo>
                        <a:pt x="569" y="1411"/>
                      </a:lnTo>
                      <a:lnTo>
                        <a:pt x="554" y="1370"/>
                      </a:lnTo>
                      <a:lnTo>
                        <a:pt x="543" y="1328"/>
                      </a:lnTo>
                      <a:lnTo>
                        <a:pt x="534" y="1284"/>
                      </a:lnTo>
                      <a:lnTo>
                        <a:pt x="526" y="1238"/>
                      </a:lnTo>
                      <a:lnTo>
                        <a:pt x="526" y="1238"/>
                      </a:lnTo>
                      <a:lnTo>
                        <a:pt x="524" y="1206"/>
                      </a:lnTo>
                      <a:lnTo>
                        <a:pt x="523" y="1172"/>
                      </a:lnTo>
                      <a:lnTo>
                        <a:pt x="523" y="1136"/>
                      </a:lnTo>
                      <a:lnTo>
                        <a:pt x="523" y="1097"/>
                      </a:lnTo>
                      <a:lnTo>
                        <a:pt x="523" y="1097"/>
                      </a:lnTo>
                      <a:lnTo>
                        <a:pt x="524" y="1041"/>
                      </a:lnTo>
                      <a:lnTo>
                        <a:pt x="524" y="104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p:nvPr/>
              </p:nvSpPr>
              <p:spPr>
                <a:xfrm>
                  <a:off x="0" y="735013"/>
                  <a:ext cx="1487488" cy="3435350"/>
                </a:xfrm>
                <a:custGeom>
                  <a:rect b="b" l="l" r="r" t="t"/>
                  <a:pathLst>
                    <a:path extrusionOk="0" h="2164" w="937">
                      <a:moveTo>
                        <a:pt x="780" y="2164"/>
                      </a:moveTo>
                      <a:lnTo>
                        <a:pt x="291" y="2005"/>
                      </a:lnTo>
                      <a:lnTo>
                        <a:pt x="287" y="1999"/>
                      </a:lnTo>
                      <a:lnTo>
                        <a:pt x="287" y="1999"/>
                      </a:lnTo>
                      <a:lnTo>
                        <a:pt x="285" y="1997"/>
                      </a:lnTo>
                      <a:lnTo>
                        <a:pt x="284" y="1995"/>
                      </a:lnTo>
                      <a:lnTo>
                        <a:pt x="284" y="1995"/>
                      </a:lnTo>
                      <a:lnTo>
                        <a:pt x="252" y="1953"/>
                      </a:lnTo>
                      <a:lnTo>
                        <a:pt x="239" y="1934"/>
                      </a:lnTo>
                      <a:lnTo>
                        <a:pt x="239" y="1934"/>
                      </a:lnTo>
                      <a:lnTo>
                        <a:pt x="216" y="1901"/>
                      </a:lnTo>
                      <a:lnTo>
                        <a:pt x="195" y="1868"/>
                      </a:lnTo>
                      <a:lnTo>
                        <a:pt x="174" y="1834"/>
                      </a:lnTo>
                      <a:lnTo>
                        <a:pt x="155" y="1799"/>
                      </a:lnTo>
                      <a:lnTo>
                        <a:pt x="137" y="1764"/>
                      </a:lnTo>
                      <a:lnTo>
                        <a:pt x="120" y="1729"/>
                      </a:lnTo>
                      <a:lnTo>
                        <a:pt x="105" y="1693"/>
                      </a:lnTo>
                      <a:lnTo>
                        <a:pt x="90" y="1657"/>
                      </a:lnTo>
                      <a:lnTo>
                        <a:pt x="75" y="1620"/>
                      </a:lnTo>
                      <a:lnTo>
                        <a:pt x="63" y="1582"/>
                      </a:lnTo>
                      <a:lnTo>
                        <a:pt x="52" y="1545"/>
                      </a:lnTo>
                      <a:lnTo>
                        <a:pt x="42" y="1505"/>
                      </a:lnTo>
                      <a:lnTo>
                        <a:pt x="32" y="1466"/>
                      </a:lnTo>
                      <a:lnTo>
                        <a:pt x="24" y="1426"/>
                      </a:lnTo>
                      <a:lnTo>
                        <a:pt x="16" y="1386"/>
                      </a:lnTo>
                      <a:lnTo>
                        <a:pt x="10" y="1344"/>
                      </a:lnTo>
                      <a:lnTo>
                        <a:pt x="10" y="1343"/>
                      </a:lnTo>
                      <a:lnTo>
                        <a:pt x="10" y="1343"/>
                      </a:lnTo>
                      <a:lnTo>
                        <a:pt x="6" y="1313"/>
                      </a:lnTo>
                      <a:lnTo>
                        <a:pt x="3" y="1283"/>
                      </a:lnTo>
                      <a:lnTo>
                        <a:pt x="2" y="1254"/>
                      </a:lnTo>
                      <a:lnTo>
                        <a:pt x="1" y="1226"/>
                      </a:lnTo>
                      <a:lnTo>
                        <a:pt x="0" y="1172"/>
                      </a:lnTo>
                      <a:lnTo>
                        <a:pt x="1" y="1120"/>
                      </a:lnTo>
                      <a:lnTo>
                        <a:pt x="1" y="1120"/>
                      </a:lnTo>
                      <a:lnTo>
                        <a:pt x="2" y="1065"/>
                      </a:lnTo>
                      <a:lnTo>
                        <a:pt x="2" y="1058"/>
                      </a:lnTo>
                      <a:lnTo>
                        <a:pt x="2" y="1052"/>
                      </a:lnTo>
                      <a:lnTo>
                        <a:pt x="2" y="1052"/>
                      </a:lnTo>
                      <a:lnTo>
                        <a:pt x="5" y="1020"/>
                      </a:lnTo>
                      <a:lnTo>
                        <a:pt x="7" y="989"/>
                      </a:lnTo>
                      <a:lnTo>
                        <a:pt x="11" y="958"/>
                      </a:lnTo>
                      <a:lnTo>
                        <a:pt x="16" y="929"/>
                      </a:lnTo>
                      <a:lnTo>
                        <a:pt x="21" y="900"/>
                      </a:lnTo>
                      <a:lnTo>
                        <a:pt x="27" y="870"/>
                      </a:lnTo>
                      <a:lnTo>
                        <a:pt x="41" y="816"/>
                      </a:lnTo>
                      <a:lnTo>
                        <a:pt x="55" y="765"/>
                      </a:lnTo>
                      <a:lnTo>
                        <a:pt x="71" y="717"/>
                      </a:lnTo>
                      <a:lnTo>
                        <a:pt x="87" y="673"/>
                      </a:lnTo>
                      <a:lnTo>
                        <a:pt x="102" y="634"/>
                      </a:lnTo>
                      <a:lnTo>
                        <a:pt x="104" y="629"/>
                      </a:lnTo>
                      <a:lnTo>
                        <a:pt x="104" y="629"/>
                      </a:lnTo>
                      <a:lnTo>
                        <a:pt x="125" y="583"/>
                      </a:lnTo>
                      <a:lnTo>
                        <a:pt x="146" y="538"/>
                      </a:lnTo>
                      <a:lnTo>
                        <a:pt x="170" y="494"/>
                      </a:lnTo>
                      <a:lnTo>
                        <a:pt x="196" y="450"/>
                      </a:lnTo>
                      <a:lnTo>
                        <a:pt x="223" y="409"/>
                      </a:lnTo>
                      <a:lnTo>
                        <a:pt x="251" y="367"/>
                      </a:lnTo>
                      <a:lnTo>
                        <a:pt x="281" y="327"/>
                      </a:lnTo>
                      <a:lnTo>
                        <a:pt x="313" y="288"/>
                      </a:lnTo>
                      <a:lnTo>
                        <a:pt x="347" y="250"/>
                      </a:lnTo>
                      <a:lnTo>
                        <a:pt x="381" y="213"/>
                      </a:lnTo>
                      <a:lnTo>
                        <a:pt x="419" y="177"/>
                      </a:lnTo>
                      <a:lnTo>
                        <a:pt x="457" y="142"/>
                      </a:lnTo>
                      <a:lnTo>
                        <a:pt x="496" y="108"/>
                      </a:lnTo>
                      <a:lnTo>
                        <a:pt x="537" y="75"/>
                      </a:lnTo>
                      <a:lnTo>
                        <a:pt x="579" y="43"/>
                      </a:lnTo>
                      <a:lnTo>
                        <a:pt x="624" y="13"/>
                      </a:lnTo>
                      <a:lnTo>
                        <a:pt x="643" y="0"/>
                      </a:lnTo>
                      <a:lnTo>
                        <a:pt x="663" y="31"/>
                      </a:lnTo>
                      <a:lnTo>
                        <a:pt x="486" y="441"/>
                      </a:lnTo>
                      <a:lnTo>
                        <a:pt x="925" y="445"/>
                      </a:lnTo>
                      <a:lnTo>
                        <a:pt x="924" y="465"/>
                      </a:lnTo>
                      <a:lnTo>
                        <a:pt x="937" y="485"/>
                      </a:lnTo>
                      <a:lnTo>
                        <a:pt x="937" y="485"/>
                      </a:lnTo>
                      <a:lnTo>
                        <a:pt x="910" y="505"/>
                      </a:lnTo>
                      <a:lnTo>
                        <a:pt x="884" y="524"/>
                      </a:lnTo>
                      <a:lnTo>
                        <a:pt x="860" y="543"/>
                      </a:lnTo>
                      <a:lnTo>
                        <a:pt x="836" y="563"/>
                      </a:lnTo>
                      <a:lnTo>
                        <a:pt x="814" y="583"/>
                      </a:lnTo>
                      <a:lnTo>
                        <a:pt x="791" y="605"/>
                      </a:lnTo>
                      <a:lnTo>
                        <a:pt x="771" y="626"/>
                      </a:lnTo>
                      <a:lnTo>
                        <a:pt x="751" y="649"/>
                      </a:lnTo>
                      <a:lnTo>
                        <a:pt x="733" y="671"/>
                      </a:lnTo>
                      <a:lnTo>
                        <a:pt x="715" y="695"/>
                      </a:lnTo>
                      <a:lnTo>
                        <a:pt x="698" y="718"/>
                      </a:lnTo>
                      <a:lnTo>
                        <a:pt x="682" y="743"/>
                      </a:lnTo>
                      <a:lnTo>
                        <a:pt x="667" y="769"/>
                      </a:lnTo>
                      <a:lnTo>
                        <a:pt x="653" y="794"/>
                      </a:lnTo>
                      <a:lnTo>
                        <a:pt x="640" y="821"/>
                      </a:lnTo>
                      <a:lnTo>
                        <a:pt x="628" y="848"/>
                      </a:lnTo>
                      <a:lnTo>
                        <a:pt x="628" y="848"/>
                      </a:lnTo>
                      <a:lnTo>
                        <a:pt x="614" y="882"/>
                      </a:lnTo>
                      <a:lnTo>
                        <a:pt x="603" y="913"/>
                      </a:lnTo>
                      <a:lnTo>
                        <a:pt x="594" y="942"/>
                      </a:lnTo>
                      <a:lnTo>
                        <a:pt x="586" y="972"/>
                      </a:lnTo>
                      <a:lnTo>
                        <a:pt x="579" y="999"/>
                      </a:lnTo>
                      <a:lnTo>
                        <a:pt x="575" y="1025"/>
                      </a:lnTo>
                      <a:lnTo>
                        <a:pt x="572" y="1049"/>
                      </a:lnTo>
                      <a:lnTo>
                        <a:pt x="569" y="1073"/>
                      </a:lnTo>
                      <a:lnTo>
                        <a:pt x="569" y="1073"/>
                      </a:lnTo>
                      <a:lnTo>
                        <a:pt x="568" y="1129"/>
                      </a:lnTo>
                      <a:lnTo>
                        <a:pt x="568" y="1129"/>
                      </a:lnTo>
                      <a:lnTo>
                        <a:pt x="568" y="1168"/>
                      </a:lnTo>
                      <a:lnTo>
                        <a:pt x="568" y="1204"/>
                      </a:lnTo>
                      <a:lnTo>
                        <a:pt x="569" y="1236"/>
                      </a:lnTo>
                      <a:lnTo>
                        <a:pt x="572" y="1268"/>
                      </a:lnTo>
                      <a:lnTo>
                        <a:pt x="572" y="1268"/>
                      </a:lnTo>
                      <a:lnTo>
                        <a:pt x="579" y="1312"/>
                      </a:lnTo>
                      <a:lnTo>
                        <a:pt x="588" y="1354"/>
                      </a:lnTo>
                      <a:lnTo>
                        <a:pt x="600" y="1395"/>
                      </a:lnTo>
                      <a:lnTo>
                        <a:pt x="612" y="1435"/>
                      </a:lnTo>
                      <a:lnTo>
                        <a:pt x="628" y="1474"/>
                      </a:lnTo>
                      <a:lnTo>
                        <a:pt x="645" y="1512"/>
                      </a:lnTo>
                      <a:lnTo>
                        <a:pt x="665" y="1548"/>
                      </a:lnTo>
                      <a:lnTo>
                        <a:pt x="686" y="1584"/>
                      </a:lnTo>
                      <a:lnTo>
                        <a:pt x="695" y="1597"/>
                      </a:lnTo>
                      <a:lnTo>
                        <a:pt x="695" y="1597"/>
                      </a:lnTo>
                      <a:lnTo>
                        <a:pt x="713" y="1622"/>
                      </a:lnTo>
                      <a:lnTo>
                        <a:pt x="731" y="1647"/>
                      </a:lnTo>
                      <a:lnTo>
                        <a:pt x="736" y="1653"/>
                      </a:lnTo>
                      <a:lnTo>
                        <a:pt x="780" y="2164"/>
                      </a:lnTo>
                      <a:close/>
                      <a:moveTo>
                        <a:pt x="318" y="1966"/>
                      </a:moveTo>
                      <a:lnTo>
                        <a:pt x="729" y="2100"/>
                      </a:lnTo>
                      <a:lnTo>
                        <a:pt x="692" y="1670"/>
                      </a:lnTo>
                      <a:lnTo>
                        <a:pt x="692" y="1670"/>
                      </a:lnTo>
                      <a:lnTo>
                        <a:pt x="675" y="1647"/>
                      </a:lnTo>
                      <a:lnTo>
                        <a:pt x="658" y="1622"/>
                      </a:lnTo>
                      <a:lnTo>
                        <a:pt x="648" y="1609"/>
                      </a:lnTo>
                      <a:lnTo>
                        <a:pt x="648" y="1609"/>
                      </a:lnTo>
                      <a:lnTo>
                        <a:pt x="626" y="1570"/>
                      </a:lnTo>
                      <a:lnTo>
                        <a:pt x="605" y="1532"/>
                      </a:lnTo>
                      <a:lnTo>
                        <a:pt x="586" y="1492"/>
                      </a:lnTo>
                      <a:lnTo>
                        <a:pt x="570" y="1451"/>
                      </a:lnTo>
                      <a:lnTo>
                        <a:pt x="557" y="1408"/>
                      </a:lnTo>
                      <a:lnTo>
                        <a:pt x="545" y="1366"/>
                      </a:lnTo>
                      <a:lnTo>
                        <a:pt x="534" y="1319"/>
                      </a:lnTo>
                      <a:lnTo>
                        <a:pt x="528" y="1273"/>
                      </a:lnTo>
                      <a:lnTo>
                        <a:pt x="528" y="1273"/>
                      </a:lnTo>
                      <a:lnTo>
                        <a:pt x="524" y="1241"/>
                      </a:lnTo>
                      <a:lnTo>
                        <a:pt x="523" y="1205"/>
                      </a:lnTo>
                      <a:lnTo>
                        <a:pt x="523" y="1168"/>
                      </a:lnTo>
                      <a:lnTo>
                        <a:pt x="523" y="1129"/>
                      </a:lnTo>
                      <a:lnTo>
                        <a:pt x="523" y="1129"/>
                      </a:lnTo>
                      <a:lnTo>
                        <a:pt x="524" y="1072"/>
                      </a:lnTo>
                      <a:lnTo>
                        <a:pt x="524" y="1071"/>
                      </a:lnTo>
                      <a:lnTo>
                        <a:pt x="524" y="1071"/>
                      </a:lnTo>
                      <a:lnTo>
                        <a:pt x="527" y="1045"/>
                      </a:lnTo>
                      <a:lnTo>
                        <a:pt x="530" y="1018"/>
                      </a:lnTo>
                      <a:lnTo>
                        <a:pt x="536" y="991"/>
                      </a:lnTo>
                      <a:lnTo>
                        <a:pt x="542" y="962"/>
                      </a:lnTo>
                      <a:lnTo>
                        <a:pt x="550" y="931"/>
                      </a:lnTo>
                      <a:lnTo>
                        <a:pt x="560" y="900"/>
                      </a:lnTo>
                      <a:lnTo>
                        <a:pt x="573" y="866"/>
                      </a:lnTo>
                      <a:lnTo>
                        <a:pt x="586" y="831"/>
                      </a:lnTo>
                      <a:lnTo>
                        <a:pt x="586" y="830"/>
                      </a:lnTo>
                      <a:lnTo>
                        <a:pt x="586" y="830"/>
                      </a:lnTo>
                      <a:lnTo>
                        <a:pt x="597" y="805"/>
                      </a:lnTo>
                      <a:lnTo>
                        <a:pt x="609" y="781"/>
                      </a:lnTo>
                      <a:lnTo>
                        <a:pt x="621" y="757"/>
                      </a:lnTo>
                      <a:lnTo>
                        <a:pt x="635" y="734"/>
                      </a:lnTo>
                      <a:lnTo>
                        <a:pt x="649" y="711"/>
                      </a:lnTo>
                      <a:lnTo>
                        <a:pt x="664" y="689"/>
                      </a:lnTo>
                      <a:lnTo>
                        <a:pt x="680" y="667"/>
                      </a:lnTo>
                      <a:lnTo>
                        <a:pt x="695" y="645"/>
                      </a:lnTo>
                      <a:lnTo>
                        <a:pt x="712" y="624"/>
                      </a:lnTo>
                      <a:lnTo>
                        <a:pt x="730" y="604"/>
                      </a:lnTo>
                      <a:lnTo>
                        <a:pt x="749" y="583"/>
                      </a:lnTo>
                      <a:lnTo>
                        <a:pt x="769" y="564"/>
                      </a:lnTo>
                      <a:lnTo>
                        <a:pt x="789" y="545"/>
                      </a:lnTo>
                      <a:lnTo>
                        <a:pt x="810" y="526"/>
                      </a:lnTo>
                      <a:lnTo>
                        <a:pt x="833" y="508"/>
                      </a:lnTo>
                      <a:lnTo>
                        <a:pt x="855" y="490"/>
                      </a:lnTo>
                      <a:lnTo>
                        <a:pt x="417" y="487"/>
                      </a:lnTo>
                      <a:lnTo>
                        <a:pt x="587" y="94"/>
                      </a:lnTo>
                      <a:lnTo>
                        <a:pt x="587" y="94"/>
                      </a:lnTo>
                      <a:lnTo>
                        <a:pt x="550" y="122"/>
                      </a:lnTo>
                      <a:lnTo>
                        <a:pt x="514" y="151"/>
                      </a:lnTo>
                      <a:lnTo>
                        <a:pt x="479" y="181"/>
                      </a:lnTo>
                      <a:lnTo>
                        <a:pt x="446" y="212"/>
                      </a:lnTo>
                      <a:lnTo>
                        <a:pt x="414" y="244"/>
                      </a:lnTo>
                      <a:lnTo>
                        <a:pt x="384" y="277"/>
                      </a:lnTo>
                      <a:lnTo>
                        <a:pt x="353" y="310"/>
                      </a:lnTo>
                      <a:lnTo>
                        <a:pt x="325" y="345"/>
                      </a:lnTo>
                      <a:lnTo>
                        <a:pt x="298" y="380"/>
                      </a:lnTo>
                      <a:lnTo>
                        <a:pt x="272" y="416"/>
                      </a:lnTo>
                      <a:lnTo>
                        <a:pt x="249" y="452"/>
                      </a:lnTo>
                      <a:lnTo>
                        <a:pt x="225" y="489"/>
                      </a:lnTo>
                      <a:lnTo>
                        <a:pt x="204" y="527"/>
                      </a:lnTo>
                      <a:lnTo>
                        <a:pt x="182" y="566"/>
                      </a:lnTo>
                      <a:lnTo>
                        <a:pt x="163" y="607"/>
                      </a:lnTo>
                      <a:lnTo>
                        <a:pt x="145" y="647"/>
                      </a:lnTo>
                      <a:lnTo>
                        <a:pt x="144" y="651"/>
                      </a:lnTo>
                      <a:lnTo>
                        <a:pt x="144" y="651"/>
                      </a:lnTo>
                      <a:lnTo>
                        <a:pt x="129" y="689"/>
                      </a:lnTo>
                      <a:lnTo>
                        <a:pt x="114" y="731"/>
                      </a:lnTo>
                      <a:lnTo>
                        <a:pt x="99" y="777"/>
                      </a:lnTo>
                      <a:lnTo>
                        <a:pt x="84" y="826"/>
                      </a:lnTo>
                      <a:lnTo>
                        <a:pt x="71" y="879"/>
                      </a:lnTo>
                      <a:lnTo>
                        <a:pt x="65" y="907"/>
                      </a:lnTo>
                      <a:lnTo>
                        <a:pt x="61" y="936"/>
                      </a:lnTo>
                      <a:lnTo>
                        <a:pt x="56" y="964"/>
                      </a:lnTo>
                      <a:lnTo>
                        <a:pt x="52" y="993"/>
                      </a:lnTo>
                      <a:lnTo>
                        <a:pt x="50" y="1023"/>
                      </a:lnTo>
                      <a:lnTo>
                        <a:pt x="47" y="1054"/>
                      </a:lnTo>
                      <a:lnTo>
                        <a:pt x="47" y="1059"/>
                      </a:lnTo>
                      <a:lnTo>
                        <a:pt x="47" y="1065"/>
                      </a:lnTo>
                      <a:lnTo>
                        <a:pt x="47" y="1065"/>
                      </a:lnTo>
                      <a:lnTo>
                        <a:pt x="46" y="1121"/>
                      </a:lnTo>
                      <a:lnTo>
                        <a:pt x="46" y="1121"/>
                      </a:lnTo>
                      <a:lnTo>
                        <a:pt x="46" y="1171"/>
                      </a:lnTo>
                      <a:lnTo>
                        <a:pt x="46" y="1224"/>
                      </a:lnTo>
                      <a:lnTo>
                        <a:pt x="47" y="1252"/>
                      </a:lnTo>
                      <a:lnTo>
                        <a:pt x="48" y="1280"/>
                      </a:lnTo>
                      <a:lnTo>
                        <a:pt x="51" y="1308"/>
                      </a:lnTo>
                      <a:lnTo>
                        <a:pt x="54" y="1337"/>
                      </a:lnTo>
                      <a:lnTo>
                        <a:pt x="54" y="1339"/>
                      </a:lnTo>
                      <a:lnTo>
                        <a:pt x="54" y="1339"/>
                      </a:lnTo>
                      <a:lnTo>
                        <a:pt x="61" y="1378"/>
                      </a:lnTo>
                      <a:lnTo>
                        <a:pt x="68" y="1417"/>
                      </a:lnTo>
                      <a:lnTo>
                        <a:pt x="75" y="1456"/>
                      </a:lnTo>
                      <a:lnTo>
                        <a:pt x="84" y="1494"/>
                      </a:lnTo>
                      <a:lnTo>
                        <a:pt x="95" y="1531"/>
                      </a:lnTo>
                      <a:lnTo>
                        <a:pt x="106" y="1568"/>
                      </a:lnTo>
                      <a:lnTo>
                        <a:pt x="118" y="1604"/>
                      </a:lnTo>
                      <a:lnTo>
                        <a:pt x="132" y="1640"/>
                      </a:lnTo>
                      <a:lnTo>
                        <a:pt x="146" y="1675"/>
                      </a:lnTo>
                      <a:lnTo>
                        <a:pt x="161" y="1710"/>
                      </a:lnTo>
                      <a:lnTo>
                        <a:pt x="178" y="1744"/>
                      </a:lnTo>
                      <a:lnTo>
                        <a:pt x="195" y="1778"/>
                      </a:lnTo>
                      <a:lnTo>
                        <a:pt x="214" y="1811"/>
                      </a:lnTo>
                      <a:lnTo>
                        <a:pt x="233" y="1844"/>
                      </a:lnTo>
                      <a:lnTo>
                        <a:pt x="253" y="1877"/>
                      </a:lnTo>
                      <a:lnTo>
                        <a:pt x="276" y="1908"/>
                      </a:lnTo>
                      <a:lnTo>
                        <a:pt x="289" y="1927"/>
                      </a:lnTo>
                      <a:lnTo>
                        <a:pt x="289" y="1927"/>
                      </a:lnTo>
                      <a:lnTo>
                        <a:pt x="318" y="1966"/>
                      </a:lnTo>
                      <a:lnTo>
                        <a:pt x="318" y="196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5"/>
                <p:cNvSpPr/>
                <p:nvPr/>
              </p:nvSpPr>
              <p:spPr>
                <a:xfrm>
                  <a:off x="717550" y="441325"/>
                  <a:ext cx="3009900" cy="1289050"/>
                </a:xfrm>
                <a:custGeom>
                  <a:rect b="b" l="l" r="r" t="t"/>
                  <a:pathLst>
                    <a:path extrusionOk="0" h="812" w="1896">
                      <a:moveTo>
                        <a:pt x="1896" y="422"/>
                      </a:moveTo>
                      <a:lnTo>
                        <a:pt x="1896" y="422"/>
                      </a:lnTo>
                      <a:lnTo>
                        <a:pt x="1873" y="401"/>
                      </a:lnTo>
                      <a:lnTo>
                        <a:pt x="1843" y="377"/>
                      </a:lnTo>
                      <a:lnTo>
                        <a:pt x="1770" y="319"/>
                      </a:lnTo>
                      <a:lnTo>
                        <a:pt x="1770" y="319"/>
                      </a:lnTo>
                      <a:lnTo>
                        <a:pt x="1724" y="281"/>
                      </a:lnTo>
                      <a:lnTo>
                        <a:pt x="1719" y="276"/>
                      </a:lnTo>
                      <a:lnTo>
                        <a:pt x="1713" y="273"/>
                      </a:lnTo>
                      <a:lnTo>
                        <a:pt x="1713" y="273"/>
                      </a:lnTo>
                      <a:lnTo>
                        <a:pt x="1672" y="243"/>
                      </a:lnTo>
                      <a:lnTo>
                        <a:pt x="1631" y="216"/>
                      </a:lnTo>
                      <a:lnTo>
                        <a:pt x="1588" y="189"/>
                      </a:lnTo>
                      <a:lnTo>
                        <a:pt x="1544" y="164"/>
                      </a:lnTo>
                      <a:lnTo>
                        <a:pt x="1501" y="141"/>
                      </a:lnTo>
                      <a:lnTo>
                        <a:pt x="1456" y="120"/>
                      </a:lnTo>
                      <a:lnTo>
                        <a:pt x="1411" y="101"/>
                      </a:lnTo>
                      <a:lnTo>
                        <a:pt x="1366" y="83"/>
                      </a:lnTo>
                      <a:lnTo>
                        <a:pt x="1321" y="67"/>
                      </a:lnTo>
                      <a:lnTo>
                        <a:pt x="1275" y="52"/>
                      </a:lnTo>
                      <a:lnTo>
                        <a:pt x="1229" y="40"/>
                      </a:lnTo>
                      <a:lnTo>
                        <a:pt x="1182" y="29"/>
                      </a:lnTo>
                      <a:lnTo>
                        <a:pt x="1135" y="20"/>
                      </a:lnTo>
                      <a:lnTo>
                        <a:pt x="1088" y="12"/>
                      </a:lnTo>
                      <a:lnTo>
                        <a:pt x="1041" y="6"/>
                      </a:lnTo>
                      <a:lnTo>
                        <a:pt x="994" y="2"/>
                      </a:lnTo>
                      <a:lnTo>
                        <a:pt x="946" y="0"/>
                      </a:lnTo>
                      <a:lnTo>
                        <a:pt x="898" y="0"/>
                      </a:lnTo>
                      <a:lnTo>
                        <a:pt x="851" y="1"/>
                      </a:lnTo>
                      <a:lnTo>
                        <a:pt x="804" y="3"/>
                      </a:lnTo>
                      <a:lnTo>
                        <a:pt x="756" y="7"/>
                      </a:lnTo>
                      <a:lnTo>
                        <a:pt x="709" y="14"/>
                      </a:lnTo>
                      <a:lnTo>
                        <a:pt x="662" y="22"/>
                      </a:lnTo>
                      <a:lnTo>
                        <a:pt x="616" y="32"/>
                      </a:lnTo>
                      <a:lnTo>
                        <a:pt x="570" y="43"/>
                      </a:lnTo>
                      <a:lnTo>
                        <a:pt x="524" y="57"/>
                      </a:lnTo>
                      <a:lnTo>
                        <a:pt x="477" y="72"/>
                      </a:lnTo>
                      <a:lnTo>
                        <a:pt x="431" y="88"/>
                      </a:lnTo>
                      <a:lnTo>
                        <a:pt x="387" y="108"/>
                      </a:lnTo>
                      <a:lnTo>
                        <a:pt x="342" y="128"/>
                      </a:lnTo>
                      <a:lnTo>
                        <a:pt x="299" y="149"/>
                      </a:lnTo>
                      <a:lnTo>
                        <a:pt x="255" y="173"/>
                      </a:lnTo>
                      <a:lnTo>
                        <a:pt x="234" y="185"/>
                      </a:lnTo>
                      <a:lnTo>
                        <a:pt x="234" y="185"/>
                      </a:lnTo>
                      <a:lnTo>
                        <a:pt x="187" y="215"/>
                      </a:lnTo>
                      <a:lnTo>
                        <a:pt x="186" y="218"/>
                      </a:lnTo>
                      <a:lnTo>
                        <a:pt x="0" y="649"/>
                      </a:lnTo>
                      <a:lnTo>
                        <a:pt x="472" y="652"/>
                      </a:lnTo>
                      <a:lnTo>
                        <a:pt x="472" y="652"/>
                      </a:lnTo>
                      <a:lnTo>
                        <a:pt x="473" y="651"/>
                      </a:lnTo>
                      <a:lnTo>
                        <a:pt x="473" y="651"/>
                      </a:lnTo>
                      <a:lnTo>
                        <a:pt x="500" y="635"/>
                      </a:lnTo>
                      <a:lnTo>
                        <a:pt x="526" y="620"/>
                      </a:lnTo>
                      <a:lnTo>
                        <a:pt x="542" y="612"/>
                      </a:lnTo>
                      <a:lnTo>
                        <a:pt x="542" y="612"/>
                      </a:lnTo>
                      <a:lnTo>
                        <a:pt x="567" y="599"/>
                      </a:lnTo>
                      <a:lnTo>
                        <a:pt x="593" y="587"/>
                      </a:lnTo>
                      <a:lnTo>
                        <a:pt x="619" y="577"/>
                      </a:lnTo>
                      <a:lnTo>
                        <a:pt x="645" y="567"/>
                      </a:lnTo>
                      <a:lnTo>
                        <a:pt x="672" y="558"/>
                      </a:lnTo>
                      <a:lnTo>
                        <a:pt x="699" y="550"/>
                      </a:lnTo>
                      <a:lnTo>
                        <a:pt x="726" y="543"/>
                      </a:lnTo>
                      <a:lnTo>
                        <a:pt x="753" y="538"/>
                      </a:lnTo>
                      <a:lnTo>
                        <a:pt x="780" y="533"/>
                      </a:lnTo>
                      <a:lnTo>
                        <a:pt x="808" y="529"/>
                      </a:lnTo>
                      <a:lnTo>
                        <a:pt x="835" y="526"/>
                      </a:lnTo>
                      <a:lnTo>
                        <a:pt x="863" y="524"/>
                      </a:lnTo>
                      <a:lnTo>
                        <a:pt x="892" y="523"/>
                      </a:lnTo>
                      <a:lnTo>
                        <a:pt x="919" y="523"/>
                      </a:lnTo>
                      <a:lnTo>
                        <a:pt x="947" y="524"/>
                      </a:lnTo>
                      <a:lnTo>
                        <a:pt x="974" y="525"/>
                      </a:lnTo>
                      <a:lnTo>
                        <a:pt x="1002" y="529"/>
                      </a:lnTo>
                      <a:lnTo>
                        <a:pt x="1029" y="532"/>
                      </a:lnTo>
                      <a:lnTo>
                        <a:pt x="1057" y="538"/>
                      </a:lnTo>
                      <a:lnTo>
                        <a:pt x="1084" y="543"/>
                      </a:lnTo>
                      <a:lnTo>
                        <a:pt x="1111" y="550"/>
                      </a:lnTo>
                      <a:lnTo>
                        <a:pt x="1138" y="558"/>
                      </a:lnTo>
                      <a:lnTo>
                        <a:pt x="1165" y="566"/>
                      </a:lnTo>
                      <a:lnTo>
                        <a:pt x="1192" y="576"/>
                      </a:lnTo>
                      <a:lnTo>
                        <a:pt x="1219" y="586"/>
                      </a:lnTo>
                      <a:lnTo>
                        <a:pt x="1245" y="598"/>
                      </a:lnTo>
                      <a:lnTo>
                        <a:pt x="1271" y="611"/>
                      </a:lnTo>
                      <a:lnTo>
                        <a:pt x="1297" y="624"/>
                      </a:lnTo>
                      <a:lnTo>
                        <a:pt x="1321" y="639"/>
                      </a:lnTo>
                      <a:lnTo>
                        <a:pt x="1346" y="653"/>
                      </a:lnTo>
                      <a:lnTo>
                        <a:pt x="1371" y="670"/>
                      </a:lnTo>
                      <a:lnTo>
                        <a:pt x="1396" y="687"/>
                      </a:lnTo>
                      <a:lnTo>
                        <a:pt x="1396" y="687"/>
                      </a:lnTo>
                      <a:lnTo>
                        <a:pt x="1445" y="728"/>
                      </a:lnTo>
                      <a:lnTo>
                        <a:pt x="1445" y="728"/>
                      </a:lnTo>
                      <a:lnTo>
                        <a:pt x="1503" y="773"/>
                      </a:lnTo>
                      <a:lnTo>
                        <a:pt x="1530" y="795"/>
                      </a:lnTo>
                      <a:lnTo>
                        <a:pt x="1549" y="812"/>
                      </a:lnTo>
                      <a:lnTo>
                        <a:pt x="1549" y="812"/>
                      </a:lnTo>
                      <a:lnTo>
                        <a:pt x="1549" y="812"/>
                      </a:lnTo>
                      <a:lnTo>
                        <a:pt x="1546" y="809"/>
                      </a:lnTo>
                      <a:lnTo>
                        <a:pt x="1415" y="343"/>
                      </a:lnTo>
                      <a:lnTo>
                        <a:pt x="1896" y="422"/>
                      </a:lnTo>
                      <a:lnTo>
                        <a:pt x="1896" y="422"/>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5"/>
                <p:cNvSpPr/>
                <p:nvPr/>
              </p:nvSpPr>
              <p:spPr>
                <a:xfrm>
                  <a:off x="661988" y="404813"/>
                  <a:ext cx="3116263" cy="1374775"/>
                </a:xfrm>
                <a:custGeom>
                  <a:rect b="b" l="l" r="r" t="t"/>
                  <a:pathLst>
                    <a:path extrusionOk="0" h="866" w="1963">
                      <a:moveTo>
                        <a:pt x="1585" y="866"/>
                      </a:moveTo>
                      <a:lnTo>
                        <a:pt x="1569" y="851"/>
                      </a:lnTo>
                      <a:lnTo>
                        <a:pt x="1569" y="851"/>
                      </a:lnTo>
                      <a:lnTo>
                        <a:pt x="1523" y="814"/>
                      </a:lnTo>
                      <a:lnTo>
                        <a:pt x="1467" y="768"/>
                      </a:lnTo>
                      <a:lnTo>
                        <a:pt x="1465" y="768"/>
                      </a:lnTo>
                      <a:lnTo>
                        <a:pt x="1465" y="768"/>
                      </a:lnTo>
                      <a:lnTo>
                        <a:pt x="1417" y="728"/>
                      </a:lnTo>
                      <a:lnTo>
                        <a:pt x="1417" y="728"/>
                      </a:lnTo>
                      <a:lnTo>
                        <a:pt x="1390" y="709"/>
                      </a:lnTo>
                      <a:lnTo>
                        <a:pt x="1362" y="691"/>
                      </a:lnTo>
                      <a:lnTo>
                        <a:pt x="1335" y="674"/>
                      </a:lnTo>
                      <a:lnTo>
                        <a:pt x="1307" y="658"/>
                      </a:lnTo>
                      <a:lnTo>
                        <a:pt x="1278" y="645"/>
                      </a:lnTo>
                      <a:lnTo>
                        <a:pt x="1248" y="631"/>
                      </a:lnTo>
                      <a:lnTo>
                        <a:pt x="1219" y="620"/>
                      </a:lnTo>
                      <a:lnTo>
                        <a:pt x="1190" y="609"/>
                      </a:lnTo>
                      <a:lnTo>
                        <a:pt x="1159" y="600"/>
                      </a:lnTo>
                      <a:lnTo>
                        <a:pt x="1129" y="591"/>
                      </a:lnTo>
                      <a:lnTo>
                        <a:pt x="1098" y="584"/>
                      </a:lnTo>
                      <a:lnTo>
                        <a:pt x="1067" y="579"/>
                      </a:lnTo>
                      <a:lnTo>
                        <a:pt x="1036" y="574"/>
                      </a:lnTo>
                      <a:lnTo>
                        <a:pt x="1004" y="571"/>
                      </a:lnTo>
                      <a:lnTo>
                        <a:pt x="973" y="568"/>
                      </a:lnTo>
                      <a:lnTo>
                        <a:pt x="941" y="568"/>
                      </a:lnTo>
                      <a:lnTo>
                        <a:pt x="941" y="568"/>
                      </a:lnTo>
                      <a:lnTo>
                        <a:pt x="918" y="568"/>
                      </a:lnTo>
                      <a:lnTo>
                        <a:pt x="895" y="570"/>
                      </a:lnTo>
                      <a:lnTo>
                        <a:pt x="871" y="572"/>
                      </a:lnTo>
                      <a:lnTo>
                        <a:pt x="849" y="574"/>
                      </a:lnTo>
                      <a:lnTo>
                        <a:pt x="826" y="577"/>
                      </a:lnTo>
                      <a:lnTo>
                        <a:pt x="804" y="581"/>
                      </a:lnTo>
                      <a:lnTo>
                        <a:pt x="781" y="585"/>
                      </a:lnTo>
                      <a:lnTo>
                        <a:pt x="759" y="590"/>
                      </a:lnTo>
                      <a:lnTo>
                        <a:pt x="736" y="597"/>
                      </a:lnTo>
                      <a:lnTo>
                        <a:pt x="715" y="602"/>
                      </a:lnTo>
                      <a:lnTo>
                        <a:pt x="692" y="610"/>
                      </a:lnTo>
                      <a:lnTo>
                        <a:pt x="671" y="618"/>
                      </a:lnTo>
                      <a:lnTo>
                        <a:pt x="650" y="626"/>
                      </a:lnTo>
                      <a:lnTo>
                        <a:pt x="628" y="635"/>
                      </a:lnTo>
                      <a:lnTo>
                        <a:pt x="607" y="645"/>
                      </a:lnTo>
                      <a:lnTo>
                        <a:pt x="587" y="655"/>
                      </a:lnTo>
                      <a:lnTo>
                        <a:pt x="572" y="663"/>
                      </a:lnTo>
                      <a:lnTo>
                        <a:pt x="572" y="663"/>
                      </a:lnTo>
                      <a:lnTo>
                        <a:pt x="546" y="678"/>
                      </a:lnTo>
                      <a:lnTo>
                        <a:pt x="520" y="693"/>
                      </a:lnTo>
                      <a:lnTo>
                        <a:pt x="514" y="698"/>
                      </a:lnTo>
                      <a:lnTo>
                        <a:pt x="507" y="698"/>
                      </a:lnTo>
                      <a:lnTo>
                        <a:pt x="0" y="695"/>
                      </a:lnTo>
                      <a:lnTo>
                        <a:pt x="204" y="223"/>
                      </a:lnTo>
                      <a:lnTo>
                        <a:pt x="210" y="219"/>
                      </a:lnTo>
                      <a:lnTo>
                        <a:pt x="210" y="219"/>
                      </a:lnTo>
                      <a:lnTo>
                        <a:pt x="258" y="189"/>
                      </a:lnTo>
                      <a:lnTo>
                        <a:pt x="278" y="177"/>
                      </a:lnTo>
                      <a:lnTo>
                        <a:pt x="278" y="177"/>
                      </a:lnTo>
                      <a:lnTo>
                        <a:pt x="317" y="155"/>
                      </a:lnTo>
                      <a:lnTo>
                        <a:pt x="356" y="136"/>
                      </a:lnTo>
                      <a:lnTo>
                        <a:pt x="395" y="117"/>
                      </a:lnTo>
                      <a:lnTo>
                        <a:pt x="435" y="100"/>
                      </a:lnTo>
                      <a:lnTo>
                        <a:pt x="475" y="84"/>
                      </a:lnTo>
                      <a:lnTo>
                        <a:pt x="517" y="70"/>
                      </a:lnTo>
                      <a:lnTo>
                        <a:pt x="557" y="56"/>
                      </a:lnTo>
                      <a:lnTo>
                        <a:pt x="599" y="45"/>
                      </a:lnTo>
                      <a:lnTo>
                        <a:pt x="642" y="35"/>
                      </a:lnTo>
                      <a:lnTo>
                        <a:pt x="683" y="25"/>
                      </a:lnTo>
                      <a:lnTo>
                        <a:pt x="726" y="18"/>
                      </a:lnTo>
                      <a:lnTo>
                        <a:pt x="769" y="11"/>
                      </a:lnTo>
                      <a:lnTo>
                        <a:pt x="812" y="7"/>
                      </a:lnTo>
                      <a:lnTo>
                        <a:pt x="854" y="2"/>
                      </a:lnTo>
                      <a:lnTo>
                        <a:pt x="897" y="0"/>
                      </a:lnTo>
                      <a:lnTo>
                        <a:pt x="941" y="0"/>
                      </a:lnTo>
                      <a:lnTo>
                        <a:pt x="941" y="0"/>
                      </a:lnTo>
                      <a:lnTo>
                        <a:pt x="996" y="1"/>
                      </a:lnTo>
                      <a:lnTo>
                        <a:pt x="1051" y="5"/>
                      </a:lnTo>
                      <a:lnTo>
                        <a:pt x="1105" y="10"/>
                      </a:lnTo>
                      <a:lnTo>
                        <a:pt x="1159" y="18"/>
                      </a:lnTo>
                      <a:lnTo>
                        <a:pt x="1213" y="28"/>
                      </a:lnTo>
                      <a:lnTo>
                        <a:pt x="1266" y="39"/>
                      </a:lnTo>
                      <a:lnTo>
                        <a:pt x="1319" y="54"/>
                      </a:lnTo>
                      <a:lnTo>
                        <a:pt x="1371" y="71"/>
                      </a:lnTo>
                      <a:lnTo>
                        <a:pt x="1423" y="89"/>
                      </a:lnTo>
                      <a:lnTo>
                        <a:pt x="1473" y="110"/>
                      </a:lnTo>
                      <a:lnTo>
                        <a:pt x="1523" y="133"/>
                      </a:lnTo>
                      <a:lnTo>
                        <a:pt x="1572" y="158"/>
                      </a:lnTo>
                      <a:lnTo>
                        <a:pt x="1621" y="185"/>
                      </a:lnTo>
                      <a:lnTo>
                        <a:pt x="1669" y="214"/>
                      </a:lnTo>
                      <a:lnTo>
                        <a:pt x="1715" y="244"/>
                      </a:lnTo>
                      <a:lnTo>
                        <a:pt x="1761" y="278"/>
                      </a:lnTo>
                      <a:lnTo>
                        <a:pt x="1768" y="283"/>
                      </a:lnTo>
                      <a:lnTo>
                        <a:pt x="1773" y="287"/>
                      </a:lnTo>
                      <a:lnTo>
                        <a:pt x="1773" y="287"/>
                      </a:lnTo>
                      <a:lnTo>
                        <a:pt x="1819" y="323"/>
                      </a:lnTo>
                      <a:lnTo>
                        <a:pt x="1820" y="324"/>
                      </a:lnTo>
                      <a:lnTo>
                        <a:pt x="1820" y="324"/>
                      </a:lnTo>
                      <a:lnTo>
                        <a:pt x="1893" y="383"/>
                      </a:lnTo>
                      <a:lnTo>
                        <a:pt x="1922" y="407"/>
                      </a:lnTo>
                      <a:lnTo>
                        <a:pt x="1946" y="428"/>
                      </a:lnTo>
                      <a:lnTo>
                        <a:pt x="1963" y="442"/>
                      </a:lnTo>
                      <a:lnTo>
                        <a:pt x="1940" y="469"/>
                      </a:lnTo>
                      <a:lnTo>
                        <a:pt x="1928" y="467"/>
                      </a:lnTo>
                      <a:lnTo>
                        <a:pt x="1481" y="393"/>
                      </a:lnTo>
                      <a:lnTo>
                        <a:pt x="1602" y="821"/>
                      </a:lnTo>
                      <a:lnTo>
                        <a:pt x="1616" y="835"/>
                      </a:lnTo>
                      <a:lnTo>
                        <a:pt x="1585" y="866"/>
                      </a:lnTo>
                      <a:close/>
                      <a:moveTo>
                        <a:pt x="941" y="523"/>
                      </a:moveTo>
                      <a:lnTo>
                        <a:pt x="941" y="523"/>
                      </a:lnTo>
                      <a:lnTo>
                        <a:pt x="974" y="523"/>
                      </a:lnTo>
                      <a:lnTo>
                        <a:pt x="1008" y="526"/>
                      </a:lnTo>
                      <a:lnTo>
                        <a:pt x="1041" y="529"/>
                      </a:lnTo>
                      <a:lnTo>
                        <a:pt x="1074" y="534"/>
                      </a:lnTo>
                      <a:lnTo>
                        <a:pt x="1107" y="540"/>
                      </a:lnTo>
                      <a:lnTo>
                        <a:pt x="1139" y="547"/>
                      </a:lnTo>
                      <a:lnTo>
                        <a:pt x="1172" y="556"/>
                      </a:lnTo>
                      <a:lnTo>
                        <a:pt x="1203" y="566"/>
                      </a:lnTo>
                      <a:lnTo>
                        <a:pt x="1235" y="577"/>
                      </a:lnTo>
                      <a:lnTo>
                        <a:pt x="1266" y="590"/>
                      </a:lnTo>
                      <a:lnTo>
                        <a:pt x="1297" y="604"/>
                      </a:lnTo>
                      <a:lnTo>
                        <a:pt x="1327" y="619"/>
                      </a:lnTo>
                      <a:lnTo>
                        <a:pt x="1357" y="636"/>
                      </a:lnTo>
                      <a:lnTo>
                        <a:pt x="1387" y="653"/>
                      </a:lnTo>
                      <a:lnTo>
                        <a:pt x="1416" y="672"/>
                      </a:lnTo>
                      <a:lnTo>
                        <a:pt x="1444" y="692"/>
                      </a:lnTo>
                      <a:lnTo>
                        <a:pt x="1444" y="693"/>
                      </a:lnTo>
                      <a:lnTo>
                        <a:pt x="1444" y="693"/>
                      </a:lnTo>
                      <a:lnTo>
                        <a:pt x="1494" y="733"/>
                      </a:lnTo>
                      <a:lnTo>
                        <a:pt x="1495" y="733"/>
                      </a:lnTo>
                      <a:lnTo>
                        <a:pt x="1495" y="733"/>
                      </a:lnTo>
                      <a:lnTo>
                        <a:pt x="1540" y="770"/>
                      </a:lnTo>
                      <a:lnTo>
                        <a:pt x="1418" y="338"/>
                      </a:lnTo>
                      <a:lnTo>
                        <a:pt x="1854" y="409"/>
                      </a:lnTo>
                      <a:lnTo>
                        <a:pt x="1854" y="409"/>
                      </a:lnTo>
                      <a:lnTo>
                        <a:pt x="1792" y="359"/>
                      </a:lnTo>
                      <a:lnTo>
                        <a:pt x="1791" y="359"/>
                      </a:lnTo>
                      <a:lnTo>
                        <a:pt x="1791" y="359"/>
                      </a:lnTo>
                      <a:lnTo>
                        <a:pt x="1745" y="322"/>
                      </a:lnTo>
                      <a:lnTo>
                        <a:pt x="1740" y="317"/>
                      </a:lnTo>
                      <a:lnTo>
                        <a:pt x="1734" y="314"/>
                      </a:lnTo>
                      <a:lnTo>
                        <a:pt x="1734" y="314"/>
                      </a:lnTo>
                      <a:lnTo>
                        <a:pt x="1691" y="281"/>
                      </a:lnTo>
                      <a:lnTo>
                        <a:pt x="1644" y="252"/>
                      </a:lnTo>
                      <a:lnTo>
                        <a:pt x="1598" y="224"/>
                      </a:lnTo>
                      <a:lnTo>
                        <a:pt x="1552" y="198"/>
                      </a:lnTo>
                      <a:lnTo>
                        <a:pt x="1504" y="173"/>
                      </a:lnTo>
                      <a:lnTo>
                        <a:pt x="1455" y="152"/>
                      </a:lnTo>
                      <a:lnTo>
                        <a:pt x="1406" y="132"/>
                      </a:lnTo>
                      <a:lnTo>
                        <a:pt x="1356" y="114"/>
                      </a:lnTo>
                      <a:lnTo>
                        <a:pt x="1307" y="98"/>
                      </a:lnTo>
                      <a:lnTo>
                        <a:pt x="1255" y="83"/>
                      </a:lnTo>
                      <a:lnTo>
                        <a:pt x="1204" y="72"/>
                      </a:lnTo>
                      <a:lnTo>
                        <a:pt x="1153" y="62"/>
                      </a:lnTo>
                      <a:lnTo>
                        <a:pt x="1100" y="54"/>
                      </a:lnTo>
                      <a:lnTo>
                        <a:pt x="1047" y="50"/>
                      </a:lnTo>
                      <a:lnTo>
                        <a:pt x="994" y="46"/>
                      </a:lnTo>
                      <a:lnTo>
                        <a:pt x="941" y="45"/>
                      </a:lnTo>
                      <a:lnTo>
                        <a:pt x="941" y="45"/>
                      </a:lnTo>
                      <a:lnTo>
                        <a:pt x="900" y="45"/>
                      </a:lnTo>
                      <a:lnTo>
                        <a:pt x="858" y="47"/>
                      </a:lnTo>
                      <a:lnTo>
                        <a:pt x="816" y="51"/>
                      </a:lnTo>
                      <a:lnTo>
                        <a:pt x="775" y="56"/>
                      </a:lnTo>
                      <a:lnTo>
                        <a:pt x="733" y="62"/>
                      </a:lnTo>
                      <a:lnTo>
                        <a:pt x="692" y="70"/>
                      </a:lnTo>
                      <a:lnTo>
                        <a:pt x="652" y="79"/>
                      </a:lnTo>
                      <a:lnTo>
                        <a:pt x="611" y="89"/>
                      </a:lnTo>
                      <a:lnTo>
                        <a:pt x="571" y="100"/>
                      </a:lnTo>
                      <a:lnTo>
                        <a:pt x="530" y="113"/>
                      </a:lnTo>
                      <a:lnTo>
                        <a:pt x="491" y="126"/>
                      </a:lnTo>
                      <a:lnTo>
                        <a:pt x="453" y="142"/>
                      </a:lnTo>
                      <a:lnTo>
                        <a:pt x="413" y="159"/>
                      </a:lnTo>
                      <a:lnTo>
                        <a:pt x="376" y="177"/>
                      </a:lnTo>
                      <a:lnTo>
                        <a:pt x="338" y="196"/>
                      </a:lnTo>
                      <a:lnTo>
                        <a:pt x="301" y="216"/>
                      </a:lnTo>
                      <a:lnTo>
                        <a:pt x="282" y="227"/>
                      </a:lnTo>
                      <a:lnTo>
                        <a:pt x="282" y="227"/>
                      </a:lnTo>
                      <a:lnTo>
                        <a:pt x="240" y="253"/>
                      </a:lnTo>
                      <a:lnTo>
                        <a:pt x="69" y="649"/>
                      </a:lnTo>
                      <a:lnTo>
                        <a:pt x="501" y="653"/>
                      </a:lnTo>
                      <a:lnTo>
                        <a:pt x="501" y="653"/>
                      </a:lnTo>
                      <a:lnTo>
                        <a:pt x="526" y="637"/>
                      </a:lnTo>
                      <a:lnTo>
                        <a:pt x="551" y="624"/>
                      </a:lnTo>
                      <a:lnTo>
                        <a:pt x="565" y="616"/>
                      </a:lnTo>
                      <a:lnTo>
                        <a:pt x="565" y="616"/>
                      </a:lnTo>
                      <a:lnTo>
                        <a:pt x="588" y="604"/>
                      </a:lnTo>
                      <a:lnTo>
                        <a:pt x="610" y="594"/>
                      </a:lnTo>
                      <a:lnTo>
                        <a:pt x="633" y="584"/>
                      </a:lnTo>
                      <a:lnTo>
                        <a:pt x="655" y="575"/>
                      </a:lnTo>
                      <a:lnTo>
                        <a:pt x="678" y="567"/>
                      </a:lnTo>
                      <a:lnTo>
                        <a:pt x="701" y="559"/>
                      </a:lnTo>
                      <a:lnTo>
                        <a:pt x="724" y="553"/>
                      </a:lnTo>
                      <a:lnTo>
                        <a:pt x="748" y="547"/>
                      </a:lnTo>
                      <a:lnTo>
                        <a:pt x="771" y="541"/>
                      </a:lnTo>
                      <a:lnTo>
                        <a:pt x="796" y="537"/>
                      </a:lnTo>
                      <a:lnTo>
                        <a:pt x="820" y="532"/>
                      </a:lnTo>
                      <a:lnTo>
                        <a:pt x="843" y="529"/>
                      </a:lnTo>
                      <a:lnTo>
                        <a:pt x="868" y="527"/>
                      </a:lnTo>
                      <a:lnTo>
                        <a:pt x="892" y="525"/>
                      </a:lnTo>
                      <a:lnTo>
                        <a:pt x="916" y="523"/>
                      </a:lnTo>
                      <a:lnTo>
                        <a:pt x="941" y="523"/>
                      </a:lnTo>
                      <a:lnTo>
                        <a:pt x="941" y="5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5"/>
                <p:cNvSpPr/>
                <p:nvPr/>
              </p:nvSpPr>
              <p:spPr>
                <a:xfrm>
                  <a:off x="2963863" y="985838"/>
                  <a:ext cx="3203575" cy="3236912"/>
                </a:xfrm>
                <a:custGeom>
                  <a:rect b="b" l="l" r="r" t="t"/>
                  <a:pathLst>
                    <a:path extrusionOk="0" h="2039" w="2018">
                      <a:moveTo>
                        <a:pt x="2018" y="1644"/>
                      </a:moveTo>
                      <a:lnTo>
                        <a:pt x="2018" y="1644"/>
                      </a:lnTo>
                      <a:lnTo>
                        <a:pt x="1955" y="1586"/>
                      </a:lnTo>
                      <a:lnTo>
                        <a:pt x="1893" y="1526"/>
                      </a:lnTo>
                      <a:lnTo>
                        <a:pt x="1834" y="1468"/>
                      </a:lnTo>
                      <a:lnTo>
                        <a:pt x="1774" y="1408"/>
                      </a:lnTo>
                      <a:lnTo>
                        <a:pt x="1657" y="1289"/>
                      </a:lnTo>
                      <a:lnTo>
                        <a:pt x="1541" y="1168"/>
                      </a:lnTo>
                      <a:lnTo>
                        <a:pt x="1541" y="1168"/>
                      </a:lnTo>
                      <a:lnTo>
                        <a:pt x="1377" y="998"/>
                      </a:lnTo>
                      <a:lnTo>
                        <a:pt x="1293" y="913"/>
                      </a:lnTo>
                      <a:lnTo>
                        <a:pt x="1205" y="826"/>
                      </a:lnTo>
                      <a:lnTo>
                        <a:pt x="1200" y="820"/>
                      </a:lnTo>
                      <a:lnTo>
                        <a:pt x="1200" y="820"/>
                      </a:lnTo>
                      <a:lnTo>
                        <a:pt x="1053" y="668"/>
                      </a:lnTo>
                      <a:lnTo>
                        <a:pt x="918" y="528"/>
                      </a:lnTo>
                      <a:lnTo>
                        <a:pt x="918" y="528"/>
                      </a:lnTo>
                      <a:lnTo>
                        <a:pt x="738" y="340"/>
                      </a:lnTo>
                      <a:lnTo>
                        <a:pt x="541" y="138"/>
                      </a:lnTo>
                      <a:lnTo>
                        <a:pt x="508" y="105"/>
                      </a:lnTo>
                      <a:lnTo>
                        <a:pt x="508" y="105"/>
                      </a:lnTo>
                      <a:lnTo>
                        <a:pt x="504" y="100"/>
                      </a:lnTo>
                      <a:lnTo>
                        <a:pt x="503" y="98"/>
                      </a:lnTo>
                      <a:lnTo>
                        <a:pt x="503" y="98"/>
                      </a:lnTo>
                      <a:lnTo>
                        <a:pt x="481" y="79"/>
                      </a:lnTo>
                      <a:lnTo>
                        <a:pt x="481" y="79"/>
                      </a:lnTo>
                      <a:lnTo>
                        <a:pt x="0" y="0"/>
                      </a:lnTo>
                      <a:lnTo>
                        <a:pt x="131" y="466"/>
                      </a:lnTo>
                      <a:lnTo>
                        <a:pt x="131" y="466"/>
                      </a:lnTo>
                      <a:lnTo>
                        <a:pt x="134" y="469"/>
                      </a:lnTo>
                      <a:lnTo>
                        <a:pt x="134" y="469"/>
                      </a:lnTo>
                      <a:lnTo>
                        <a:pt x="135" y="469"/>
                      </a:lnTo>
                      <a:lnTo>
                        <a:pt x="135" y="469"/>
                      </a:lnTo>
                      <a:lnTo>
                        <a:pt x="166" y="501"/>
                      </a:lnTo>
                      <a:lnTo>
                        <a:pt x="193" y="529"/>
                      </a:lnTo>
                      <a:lnTo>
                        <a:pt x="193" y="529"/>
                      </a:lnTo>
                      <a:lnTo>
                        <a:pt x="399" y="742"/>
                      </a:lnTo>
                      <a:lnTo>
                        <a:pt x="827" y="1185"/>
                      </a:lnTo>
                      <a:lnTo>
                        <a:pt x="831" y="1191"/>
                      </a:lnTo>
                      <a:lnTo>
                        <a:pt x="831" y="1191"/>
                      </a:lnTo>
                      <a:lnTo>
                        <a:pt x="917" y="1275"/>
                      </a:lnTo>
                      <a:lnTo>
                        <a:pt x="1001" y="1361"/>
                      </a:lnTo>
                      <a:lnTo>
                        <a:pt x="1164" y="1530"/>
                      </a:lnTo>
                      <a:lnTo>
                        <a:pt x="1164" y="1530"/>
                      </a:lnTo>
                      <a:lnTo>
                        <a:pt x="1285" y="1654"/>
                      </a:lnTo>
                      <a:lnTo>
                        <a:pt x="1409" y="1782"/>
                      </a:lnTo>
                      <a:lnTo>
                        <a:pt x="1474" y="1846"/>
                      </a:lnTo>
                      <a:lnTo>
                        <a:pt x="1539" y="1910"/>
                      </a:lnTo>
                      <a:lnTo>
                        <a:pt x="1607" y="1974"/>
                      </a:lnTo>
                      <a:lnTo>
                        <a:pt x="1676" y="2039"/>
                      </a:lnTo>
                      <a:lnTo>
                        <a:pt x="1686" y="2028"/>
                      </a:lnTo>
                      <a:lnTo>
                        <a:pt x="1538" y="1611"/>
                      </a:lnTo>
                      <a:lnTo>
                        <a:pt x="2009" y="1638"/>
                      </a:lnTo>
                      <a:lnTo>
                        <a:pt x="2009" y="1638"/>
                      </a:lnTo>
                      <a:lnTo>
                        <a:pt x="2018" y="1644"/>
                      </a:lnTo>
                      <a:lnTo>
                        <a:pt x="2018" y="1644"/>
                      </a:lnTo>
                      <a:close/>
                    </a:path>
                  </a:pathLst>
                </a:custGeom>
                <a:gradFill>
                  <a:gsLst>
                    <a:gs pos="0">
                      <a:srgbClr val="488EFF"/>
                    </a:gs>
                    <a:gs pos="100000">
                      <a:srgbClr val="6167A3"/>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5"/>
                <p:cNvSpPr/>
                <p:nvPr/>
              </p:nvSpPr>
              <p:spPr>
                <a:xfrm>
                  <a:off x="2913063" y="941388"/>
                  <a:ext cx="3279775" cy="3332162"/>
                </a:xfrm>
                <a:custGeom>
                  <a:rect b="b" l="l" r="r" t="t"/>
                  <a:pathLst>
                    <a:path extrusionOk="0" h="2099" w="2066">
                      <a:moveTo>
                        <a:pt x="1711" y="2099"/>
                      </a:moveTo>
                      <a:lnTo>
                        <a:pt x="1694" y="2084"/>
                      </a:lnTo>
                      <a:lnTo>
                        <a:pt x="1694" y="2084"/>
                      </a:lnTo>
                      <a:lnTo>
                        <a:pt x="1624" y="2019"/>
                      </a:lnTo>
                      <a:lnTo>
                        <a:pt x="1555" y="1955"/>
                      </a:lnTo>
                      <a:lnTo>
                        <a:pt x="1490" y="1890"/>
                      </a:lnTo>
                      <a:lnTo>
                        <a:pt x="1425" y="1825"/>
                      </a:lnTo>
                      <a:lnTo>
                        <a:pt x="1301" y="1698"/>
                      </a:lnTo>
                      <a:lnTo>
                        <a:pt x="1179" y="1573"/>
                      </a:lnTo>
                      <a:lnTo>
                        <a:pt x="1179" y="1573"/>
                      </a:lnTo>
                      <a:lnTo>
                        <a:pt x="1017" y="1404"/>
                      </a:lnTo>
                      <a:lnTo>
                        <a:pt x="933" y="1319"/>
                      </a:lnTo>
                      <a:lnTo>
                        <a:pt x="848" y="1234"/>
                      </a:lnTo>
                      <a:lnTo>
                        <a:pt x="842" y="1229"/>
                      </a:lnTo>
                      <a:lnTo>
                        <a:pt x="415" y="785"/>
                      </a:lnTo>
                      <a:lnTo>
                        <a:pt x="415" y="785"/>
                      </a:lnTo>
                      <a:lnTo>
                        <a:pt x="208" y="573"/>
                      </a:lnTo>
                      <a:lnTo>
                        <a:pt x="151" y="513"/>
                      </a:lnTo>
                      <a:lnTo>
                        <a:pt x="134" y="497"/>
                      </a:lnTo>
                      <a:lnTo>
                        <a:pt x="140" y="492"/>
                      </a:lnTo>
                      <a:lnTo>
                        <a:pt x="0" y="0"/>
                      </a:lnTo>
                      <a:lnTo>
                        <a:pt x="523" y="85"/>
                      </a:lnTo>
                      <a:lnTo>
                        <a:pt x="528" y="90"/>
                      </a:lnTo>
                      <a:lnTo>
                        <a:pt x="528" y="90"/>
                      </a:lnTo>
                      <a:lnTo>
                        <a:pt x="550" y="110"/>
                      </a:lnTo>
                      <a:lnTo>
                        <a:pt x="557" y="117"/>
                      </a:lnTo>
                      <a:lnTo>
                        <a:pt x="589" y="151"/>
                      </a:lnTo>
                      <a:lnTo>
                        <a:pt x="589" y="151"/>
                      </a:lnTo>
                      <a:lnTo>
                        <a:pt x="786" y="352"/>
                      </a:lnTo>
                      <a:lnTo>
                        <a:pt x="967" y="540"/>
                      </a:lnTo>
                      <a:lnTo>
                        <a:pt x="968" y="541"/>
                      </a:lnTo>
                      <a:lnTo>
                        <a:pt x="968" y="541"/>
                      </a:lnTo>
                      <a:lnTo>
                        <a:pt x="1102" y="682"/>
                      </a:lnTo>
                      <a:lnTo>
                        <a:pt x="1249" y="833"/>
                      </a:lnTo>
                      <a:lnTo>
                        <a:pt x="1254" y="838"/>
                      </a:lnTo>
                      <a:lnTo>
                        <a:pt x="1254" y="838"/>
                      </a:lnTo>
                      <a:lnTo>
                        <a:pt x="1340" y="925"/>
                      </a:lnTo>
                      <a:lnTo>
                        <a:pt x="1426" y="1010"/>
                      </a:lnTo>
                      <a:lnTo>
                        <a:pt x="1589" y="1180"/>
                      </a:lnTo>
                      <a:lnTo>
                        <a:pt x="1589" y="1180"/>
                      </a:lnTo>
                      <a:lnTo>
                        <a:pt x="1705" y="1301"/>
                      </a:lnTo>
                      <a:lnTo>
                        <a:pt x="1822" y="1420"/>
                      </a:lnTo>
                      <a:lnTo>
                        <a:pt x="1880" y="1479"/>
                      </a:lnTo>
                      <a:lnTo>
                        <a:pt x="1941" y="1538"/>
                      </a:lnTo>
                      <a:lnTo>
                        <a:pt x="2002" y="1597"/>
                      </a:lnTo>
                      <a:lnTo>
                        <a:pt x="2066" y="1655"/>
                      </a:lnTo>
                      <a:lnTo>
                        <a:pt x="2040" y="1688"/>
                      </a:lnTo>
                      <a:lnTo>
                        <a:pt x="2040" y="1688"/>
                      </a:lnTo>
                      <a:lnTo>
                        <a:pt x="2038" y="1690"/>
                      </a:lnTo>
                      <a:lnTo>
                        <a:pt x="2038" y="1690"/>
                      </a:lnTo>
                      <a:lnTo>
                        <a:pt x="2034" y="1688"/>
                      </a:lnTo>
                      <a:lnTo>
                        <a:pt x="1603" y="1663"/>
                      </a:lnTo>
                      <a:lnTo>
                        <a:pt x="1744" y="2062"/>
                      </a:lnTo>
                      <a:lnTo>
                        <a:pt x="1711" y="2099"/>
                      </a:lnTo>
                      <a:close/>
                      <a:moveTo>
                        <a:pt x="198" y="497"/>
                      </a:moveTo>
                      <a:lnTo>
                        <a:pt x="241" y="541"/>
                      </a:lnTo>
                      <a:lnTo>
                        <a:pt x="241" y="541"/>
                      </a:lnTo>
                      <a:lnTo>
                        <a:pt x="447" y="754"/>
                      </a:lnTo>
                      <a:lnTo>
                        <a:pt x="875" y="1197"/>
                      </a:lnTo>
                      <a:lnTo>
                        <a:pt x="880" y="1203"/>
                      </a:lnTo>
                      <a:lnTo>
                        <a:pt x="880" y="1203"/>
                      </a:lnTo>
                      <a:lnTo>
                        <a:pt x="966" y="1287"/>
                      </a:lnTo>
                      <a:lnTo>
                        <a:pt x="1049" y="1373"/>
                      </a:lnTo>
                      <a:lnTo>
                        <a:pt x="1212" y="1542"/>
                      </a:lnTo>
                      <a:lnTo>
                        <a:pt x="1212" y="1542"/>
                      </a:lnTo>
                      <a:lnTo>
                        <a:pt x="1322" y="1657"/>
                      </a:lnTo>
                      <a:lnTo>
                        <a:pt x="1436" y="1773"/>
                      </a:lnTo>
                      <a:lnTo>
                        <a:pt x="1495" y="1831"/>
                      </a:lnTo>
                      <a:lnTo>
                        <a:pt x="1554" y="1890"/>
                      </a:lnTo>
                      <a:lnTo>
                        <a:pt x="1615" y="1948"/>
                      </a:lnTo>
                      <a:lnTo>
                        <a:pt x="1677" y="2008"/>
                      </a:lnTo>
                      <a:lnTo>
                        <a:pt x="1537" y="1614"/>
                      </a:lnTo>
                      <a:lnTo>
                        <a:pt x="1983" y="1640"/>
                      </a:lnTo>
                      <a:lnTo>
                        <a:pt x="1983" y="1640"/>
                      </a:lnTo>
                      <a:lnTo>
                        <a:pt x="1927" y="1587"/>
                      </a:lnTo>
                      <a:lnTo>
                        <a:pt x="1871" y="1534"/>
                      </a:lnTo>
                      <a:lnTo>
                        <a:pt x="1766" y="1427"/>
                      </a:lnTo>
                      <a:lnTo>
                        <a:pt x="1661" y="1320"/>
                      </a:lnTo>
                      <a:lnTo>
                        <a:pt x="1556" y="1211"/>
                      </a:lnTo>
                      <a:lnTo>
                        <a:pt x="1556" y="1211"/>
                      </a:lnTo>
                      <a:lnTo>
                        <a:pt x="1393" y="1042"/>
                      </a:lnTo>
                      <a:lnTo>
                        <a:pt x="1309" y="956"/>
                      </a:lnTo>
                      <a:lnTo>
                        <a:pt x="1221" y="870"/>
                      </a:lnTo>
                      <a:lnTo>
                        <a:pt x="1217" y="864"/>
                      </a:lnTo>
                      <a:lnTo>
                        <a:pt x="1217" y="864"/>
                      </a:lnTo>
                      <a:lnTo>
                        <a:pt x="935" y="573"/>
                      </a:lnTo>
                      <a:lnTo>
                        <a:pt x="934" y="571"/>
                      </a:lnTo>
                      <a:lnTo>
                        <a:pt x="934" y="571"/>
                      </a:lnTo>
                      <a:lnTo>
                        <a:pt x="753" y="384"/>
                      </a:lnTo>
                      <a:lnTo>
                        <a:pt x="557" y="182"/>
                      </a:lnTo>
                      <a:lnTo>
                        <a:pt x="518" y="142"/>
                      </a:lnTo>
                      <a:lnTo>
                        <a:pt x="518" y="142"/>
                      </a:lnTo>
                      <a:lnTo>
                        <a:pt x="503" y="128"/>
                      </a:lnTo>
                      <a:lnTo>
                        <a:pt x="63" y="55"/>
                      </a:lnTo>
                      <a:lnTo>
                        <a:pt x="184" y="483"/>
                      </a:lnTo>
                      <a:lnTo>
                        <a:pt x="198" y="497"/>
                      </a:lnTo>
                      <a:lnTo>
                        <a:pt x="198" y="4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5"/>
                <p:cNvSpPr/>
                <p:nvPr/>
              </p:nvSpPr>
              <p:spPr>
                <a:xfrm>
                  <a:off x="5405438" y="3378200"/>
                  <a:ext cx="3259138" cy="1328737"/>
                </a:xfrm>
                <a:custGeom>
                  <a:rect b="b" l="l" r="r" t="t"/>
                  <a:pathLst>
                    <a:path extrusionOk="0" h="837" w="2053">
                      <a:moveTo>
                        <a:pt x="2050" y="321"/>
                      </a:moveTo>
                      <a:lnTo>
                        <a:pt x="1601" y="466"/>
                      </a:lnTo>
                      <a:lnTo>
                        <a:pt x="1640" y="2"/>
                      </a:lnTo>
                      <a:lnTo>
                        <a:pt x="1638" y="0"/>
                      </a:lnTo>
                      <a:lnTo>
                        <a:pt x="1638" y="0"/>
                      </a:lnTo>
                      <a:lnTo>
                        <a:pt x="1621" y="20"/>
                      </a:lnTo>
                      <a:lnTo>
                        <a:pt x="1606" y="41"/>
                      </a:lnTo>
                      <a:lnTo>
                        <a:pt x="1588" y="60"/>
                      </a:lnTo>
                      <a:lnTo>
                        <a:pt x="1571" y="78"/>
                      </a:lnTo>
                      <a:lnTo>
                        <a:pt x="1553" y="96"/>
                      </a:lnTo>
                      <a:lnTo>
                        <a:pt x="1534" y="113"/>
                      </a:lnTo>
                      <a:lnTo>
                        <a:pt x="1513" y="128"/>
                      </a:lnTo>
                      <a:lnTo>
                        <a:pt x="1494" y="144"/>
                      </a:lnTo>
                      <a:lnTo>
                        <a:pt x="1473" y="159"/>
                      </a:lnTo>
                      <a:lnTo>
                        <a:pt x="1451" y="173"/>
                      </a:lnTo>
                      <a:lnTo>
                        <a:pt x="1430" y="187"/>
                      </a:lnTo>
                      <a:lnTo>
                        <a:pt x="1408" y="200"/>
                      </a:lnTo>
                      <a:lnTo>
                        <a:pt x="1384" y="213"/>
                      </a:lnTo>
                      <a:lnTo>
                        <a:pt x="1360" y="225"/>
                      </a:lnTo>
                      <a:lnTo>
                        <a:pt x="1336" y="236"/>
                      </a:lnTo>
                      <a:lnTo>
                        <a:pt x="1310" y="247"/>
                      </a:lnTo>
                      <a:lnTo>
                        <a:pt x="1303" y="250"/>
                      </a:lnTo>
                      <a:lnTo>
                        <a:pt x="1303" y="250"/>
                      </a:lnTo>
                      <a:lnTo>
                        <a:pt x="1273" y="262"/>
                      </a:lnTo>
                      <a:lnTo>
                        <a:pt x="1242" y="274"/>
                      </a:lnTo>
                      <a:lnTo>
                        <a:pt x="1212" y="284"/>
                      </a:lnTo>
                      <a:lnTo>
                        <a:pt x="1180" y="293"/>
                      </a:lnTo>
                      <a:lnTo>
                        <a:pt x="1150" y="299"/>
                      </a:lnTo>
                      <a:lnTo>
                        <a:pt x="1118" y="305"/>
                      </a:lnTo>
                      <a:lnTo>
                        <a:pt x="1087" y="310"/>
                      </a:lnTo>
                      <a:lnTo>
                        <a:pt x="1055" y="313"/>
                      </a:lnTo>
                      <a:lnTo>
                        <a:pt x="1024" y="315"/>
                      </a:lnTo>
                      <a:lnTo>
                        <a:pt x="991" y="315"/>
                      </a:lnTo>
                      <a:lnTo>
                        <a:pt x="960" y="315"/>
                      </a:lnTo>
                      <a:lnTo>
                        <a:pt x="927" y="313"/>
                      </a:lnTo>
                      <a:lnTo>
                        <a:pt x="894" y="310"/>
                      </a:lnTo>
                      <a:lnTo>
                        <a:pt x="862" y="304"/>
                      </a:lnTo>
                      <a:lnTo>
                        <a:pt x="829" y="298"/>
                      </a:lnTo>
                      <a:lnTo>
                        <a:pt x="797" y="290"/>
                      </a:lnTo>
                      <a:lnTo>
                        <a:pt x="797" y="290"/>
                      </a:lnTo>
                      <a:lnTo>
                        <a:pt x="745" y="275"/>
                      </a:lnTo>
                      <a:lnTo>
                        <a:pt x="696" y="258"/>
                      </a:lnTo>
                      <a:lnTo>
                        <a:pt x="673" y="248"/>
                      </a:lnTo>
                      <a:lnTo>
                        <a:pt x="649" y="239"/>
                      </a:lnTo>
                      <a:lnTo>
                        <a:pt x="627" y="229"/>
                      </a:lnTo>
                      <a:lnTo>
                        <a:pt x="605" y="217"/>
                      </a:lnTo>
                      <a:lnTo>
                        <a:pt x="605" y="217"/>
                      </a:lnTo>
                      <a:lnTo>
                        <a:pt x="573" y="198"/>
                      </a:lnTo>
                      <a:lnTo>
                        <a:pt x="538" y="176"/>
                      </a:lnTo>
                      <a:lnTo>
                        <a:pt x="523" y="167"/>
                      </a:lnTo>
                      <a:lnTo>
                        <a:pt x="523" y="167"/>
                      </a:lnTo>
                      <a:lnTo>
                        <a:pt x="480" y="137"/>
                      </a:lnTo>
                      <a:lnTo>
                        <a:pt x="480" y="137"/>
                      </a:lnTo>
                      <a:lnTo>
                        <a:pt x="471" y="131"/>
                      </a:lnTo>
                      <a:lnTo>
                        <a:pt x="0" y="104"/>
                      </a:lnTo>
                      <a:lnTo>
                        <a:pt x="148" y="521"/>
                      </a:lnTo>
                      <a:lnTo>
                        <a:pt x="159" y="548"/>
                      </a:lnTo>
                      <a:lnTo>
                        <a:pt x="159" y="548"/>
                      </a:lnTo>
                      <a:lnTo>
                        <a:pt x="204" y="581"/>
                      </a:lnTo>
                      <a:lnTo>
                        <a:pt x="224" y="594"/>
                      </a:lnTo>
                      <a:lnTo>
                        <a:pt x="224" y="594"/>
                      </a:lnTo>
                      <a:lnTo>
                        <a:pt x="256" y="616"/>
                      </a:lnTo>
                      <a:lnTo>
                        <a:pt x="290" y="637"/>
                      </a:lnTo>
                      <a:lnTo>
                        <a:pt x="323" y="657"/>
                      </a:lnTo>
                      <a:lnTo>
                        <a:pt x="353" y="674"/>
                      </a:lnTo>
                      <a:lnTo>
                        <a:pt x="358" y="677"/>
                      </a:lnTo>
                      <a:lnTo>
                        <a:pt x="358" y="677"/>
                      </a:lnTo>
                      <a:lnTo>
                        <a:pt x="395" y="696"/>
                      </a:lnTo>
                      <a:lnTo>
                        <a:pt x="432" y="714"/>
                      </a:lnTo>
                      <a:lnTo>
                        <a:pt x="469" y="729"/>
                      </a:lnTo>
                      <a:lnTo>
                        <a:pt x="506" y="744"/>
                      </a:lnTo>
                      <a:lnTo>
                        <a:pt x="542" y="756"/>
                      </a:lnTo>
                      <a:lnTo>
                        <a:pt x="577" y="769"/>
                      </a:lnTo>
                      <a:lnTo>
                        <a:pt x="648" y="791"/>
                      </a:lnTo>
                      <a:lnTo>
                        <a:pt x="654" y="794"/>
                      </a:lnTo>
                      <a:lnTo>
                        <a:pt x="660" y="796"/>
                      </a:lnTo>
                      <a:lnTo>
                        <a:pt x="660" y="796"/>
                      </a:lnTo>
                      <a:lnTo>
                        <a:pt x="702" y="805"/>
                      </a:lnTo>
                      <a:lnTo>
                        <a:pt x="744" y="814"/>
                      </a:lnTo>
                      <a:lnTo>
                        <a:pt x="785" y="821"/>
                      </a:lnTo>
                      <a:lnTo>
                        <a:pt x="827" y="827"/>
                      </a:lnTo>
                      <a:lnTo>
                        <a:pt x="869" y="832"/>
                      </a:lnTo>
                      <a:lnTo>
                        <a:pt x="910" y="835"/>
                      </a:lnTo>
                      <a:lnTo>
                        <a:pt x="952" y="837"/>
                      </a:lnTo>
                      <a:lnTo>
                        <a:pt x="993" y="837"/>
                      </a:lnTo>
                      <a:lnTo>
                        <a:pt x="993" y="837"/>
                      </a:lnTo>
                      <a:lnTo>
                        <a:pt x="1026" y="837"/>
                      </a:lnTo>
                      <a:lnTo>
                        <a:pt x="1060" y="836"/>
                      </a:lnTo>
                      <a:lnTo>
                        <a:pt x="1093" y="834"/>
                      </a:lnTo>
                      <a:lnTo>
                        <a:pt x="1125" y="831"/>
                      </a:lnTo>
                      <a:lnTo>
                        <a:pt x="1158" y="827"/>
                      </a:lnTo>
                      <a:lnTo>
                        <a:pt x="1190" y="823"/>
                      </a:lnTo>
                      <a:lnTo>
                        <a:pt x="1223" y="817"/>
                      </a:lnTo>
                      <a:lnTo>
                        <a:pt x="1256" y="810"/>
                      </a:lnTo>
                      <a:lnTo>
                        <a:pt x="1288" y="804"/>
                      </a:lnTo>
                      <a:lnTo>
                        <a:pt x="1321" y="796"/>
                      </a:lnTo>
                      <a:lnTo>
                        <a:pt x="1352" y="787"/>
                      </a:lnTo>
                      <a:lnTo>
                        <a:pt x="1384" y="777"/>
                      </a:lnTo>
                      <a:lnTo>
                        <a:pt x="1417" y="767"/>
                      </a:lnTo>
                      <a:lnTo>
                        <a:pt x="1448" y="755"/>
                      </a:lnTo>
                      <a:lnTo>
                        <a:pt x="1478" y="743"/>
                      </a:lnTo>
                      <a:lnTo>
                        <a:pt x="1510" y="729"/>
                      </a:lnTo>
                      <a:lnTo>
                        <a:pt x="1510" y="729"/>
                      </a:lnTo>
                      <a:lnTo>
                        <a:pt x="1550" y="713"/>
                      </a:lnTo>
                      <a:lnTo>
                        <a:pt x="1591" y="693"/>
                      </a:lnTo>
                      <a:lnTo>
                        <a:pt x="1630" y="673"/>
                      </a:lnTo>
                      <a:lnTo>
                        <a:pt x="1669" y="653"/>
                      </a:lnTo>
                      <a:lnTo>
                        <a:pt x="1706" y="630"/>
                      </a:lnTo>
                      <a:lnTo>
                        <a:pt x="1743" y="608"/>
                      </a:lnTo>
                      <a:lnTo>
                        <a:pt x="1778" y="583"/>
                      </a:lnTo>
                      <a:lnTo>
                        <a:pt x="1813" y="557"/>
                      </a:lnTo>
                      <a:lnTo>
                        <a:pt x="1846" y="531"/>
                      </a:lnTo>
                      <a:lnTo>
                        <a:pt x="1879" y="504"/>
                      </a:lnTo>
                      <a:lnTo>
                        <a:pt x="1911" y="475"/>
                      </a:lnTo>
                      <a:lnTo>
                        <a:pt x="1941" y="446"/>
                      </a:lnTo>
                      <a:lnTo>
                        <a:pt x="1970" y="414"/>
                      </a:lnTo>
                      <a:lnTo>
                        <a:pt x="1999" y="383"/>
                      </a:lnTo>
                      <a:lnTo>
                        <a:pt x="2026" y="350"/>
                      </a:lnTo>
                      <a:lnTo>
                        <a:pt x="2053" y="316"/>
                      </a:lnTo>
                      <a:lnTo>
                        <a:pt x="2053" y="316"/>
                      </a:lnTo>
                      <a:lnTo>
                        <a:pt x="2050" y="321"/>
                      </a:lnTo>
                      <a:lnTo>
                        <a:pt x="2050" y="321"/>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5"/>
                <p:cNvSpPr/>
                <p:nvPr/>
              </p:nvSpPr>
              <p:spPr>
                <a:xfrm>
                  <a:off x="5353050" y="3328988"/>
                  <a:ext cx="3340100" cy="1414462"/>
                </a:xfrm>
                <a:custGeom>
                  <a:rect b="b" l="l" r="r" t="t"/>
                  <a:pathLst>
                    <a:path extrusionOk="0" h="891" w="2104">
                      <a:moveTo>
                        <a:pt x="1026" y="891"/>
                      </a:moveTo>
                      <a:lnTo>
                        <a:pt x="1026" y="891"/>
                      </a:lnTo>
                      <a:lnTo>
                        <a:pt x="1026" y="891"/>
                      </a:lnTo>
                      <a:lnTo>
                        <a:pt x="984" y="891"/>
                      </a:lnTo>
                      <a:lnTo>
                        <a:pt x="941" y="889"/>
                      </a:lnTo>
                      <a:lnTo>
                        <a:pt x="899" y="885"/>
                      </a:lnTo>
                      <a:lnTo>
                        <a:pt x="857" y="881"/>
                      </a:lnTo>
                      <a:lnTo>
                        <a:pt x="815" y="874"/>
                      </a:lnTo>
                      <a:lnTo>
                        <a:pt x="772" y="867"/>
                      </a:lnTo>
                      <a:lnTo>
                        <a:pt x="731" y="858"/>
                      </a:lnTo>
                      <a:lnTo>
                        <a:pt x="688" y="848"/>
                      </a:lnTo>
                      <a:lnTo>
                        <a:pt x="680" y="846"/>
                      </a:lnTo>
                      <a:lnTo>
                        <a:pt x="674" y="844"/>
                      </a:lnTo>
                      <a:lnTo>
                        <a:pt x="674" y="844"/>
                      </a:lnTo>
                      <a:lnTo>
                        <a:pt x="603" y="821"/>
                      </a:lnTo>
                      <a:lnTo>
                        <a:pt x="567" y="809"/>
                      </a:lnTo>
                      <a:lnTo>
                        <a:pt x="530" y="795"/>
                      </a:lnTo>
                      <a:lnTo>
                        <a:pt x="493" y="781"/>
                      </a:lnTo>
                      <a:lnTo>
                        <a:pt x="456" y="765"/>
                      </a:lnTo>
                      <a:lnTo>
                        <a:pt x="418" y="747"/>
                      </a:lnTo>
                      <a:lnTo>
                        <a:pt x="379" y="728"/>
                      </a:lnTo>
                      <a:lnTo>
                        <a:pt x="375" y="726"/>
                      </a:lnTo>
                      <a:lnTo>
                        <a:pt x="375" y="726"/>
                      </a:lnTo>
                      <a:lnTo>
                        <a:pt x="346" y="708"/>
                      </a:lnTo>
                      <a:lnTo>
                        <a:pt x="313" y="688"/>
                      </a:lnTo>
                      <a:lnTo>
                        <a:pt x="278" y="667"/>
                      </a:lnTo>
                      <a:lnTo>
                        <a:pt x="244" y="644"/>
                      </a:lnTo>
                      <a:lnTo>
                        <a:pt x="224" y="631"/>
                      </a:lnTo>
                      <a:lnTo>
                        <a:pt x="224" y="631"/>
                      </a:lnTo>
                      <a:lnTo>
                        <a:pt x="178" y="597"/>
                      </a:lnTo>
                      <a:lnTo>
                        <a:pt x="172" y="594"/>
                      </a:lnTo>
                      <a:lnTo>
                        <a:pt x="0" y="110"/>
                      </a:lnTo>
                      <a:lnTo>
                        <a:pt x="512" y="139"/>
                      </a:lnTo>
                      <a:lnTo>
                        <a:pt x="518" y="144"/>
                      </a:lnTo>
                      <a:lnTo>
                        <a:pt x="518" y="144"/>
                      </a:lnTo>
                      <a:lnTo>
                        <a:pt x="527" y="150"/>
                      </a:lnTo>
                      <a:lnTo>
                        <a:pt x="527" y="150"/>
                      </a:lnTo>
                      <a:lnTo>
                        <a:pt x="569" y="178"/>
                      </a:lnTo>
                      <a:lnTo>
                        <a:pt x="583" y="187"/>
                      </a:lnTo>
                      <a:lnTo>
                        <a:pt x="583" y="187"/>
                      </a:lnTo>
                      <a:lnTo>
                        <a:pt x="618" y="210"/>
                      </a:lnTo>
                      <a:lnTo>
                        <a:pt x="648" y="228"/>
                      </a:lnTo>
                      <a:lnTo>
                        <a:pt x="648" y="228"/>
                      </a:lnTo>
                      <a:lnTo>
                        <a:pt x="671" y="239"/>
                      </a:lnTo>
                      <a:lnTo>
                        <a:pt x="693" y="249"/>
                      </a:lnTo>
                      <a:lnTo>
                        <a:pt x="716" y="258"/>
                      </a:lnTo>
                      <a:lnTo>
                        <a:pt x="740" y="267"/>
                      </a:lnTo>
                      <a:lnTo>
                        <a:pt x="787" y="284"/>
                      </a:lnTo>
                      <a:lnTo>
                        <a:pt x="835" y="300"/>
                      </a:lnTo>
                      <a:lnTo>
                        <a:pt x="835" y="300"/>
                      </a:lnTo>
                      <a:lnTo>
                        <a:pt x="860" y="306"/>
                      </a:lnTo>
                      <a:lnTo>
                        <a:pt x="884" y="310"/>
                      </a:lnTo>
                      <a:lnTo>
                        <a:pt x="908" y="315"/>
                      </a:lnTo>
                      <a:lnTo>
                        <a:pt x="932" y="318"/>
                      </a:lnTo>
                      <a:lnTo>
                        <a:pt x="956" y="320"/>
                      </a:lnTo>
                      <a:lnTo>
                        <a:pt x="979" y="323"/>
                      </a:lnTo>
                      <a:lnTo>
                        <a:pt x="1003" y="324"/>
                      </a:lnTo>
                      <a:lnTo>
                        <a:pt x="1026" y="324"/>
                      </a:lnTo>
                      <a:lnTo>
                        <a:pt x="1026" y="324"/>
                      </a:lnTo>
                      <a:lnTo>
                        <a:pt x="1066" y="324"/>
                      </a:lnTo>
                      <a:lnTo>
                        <a:pt x="1104" y="320"/>
                      </a:lnTo>
                      <a:lnTo>
                        <a:pt x="1141" y="315"/>
                      </a:lnTo>
                      <a:lnTo>
                        <a:pt x="1180" y="308"/>
                      </a:lnTo>
                      <a:lnTo>
                        <a:pt x="1217" y="299"/>
                      </a:lnTo>
                      <a:lnTo>
                        <a:pt x="1254" y="288"/>
                      </a:lnTo>
                      <a:lnTo>
                        <a:pt x="1291" y="275"/>
                      </a:lnTo>
                      <a:lnTo>
                        <a:pt x="1327" y="261"/>
                      </a:lnTo>
                      <a:lnTo>
                        <a:pt x="1335" y="257"/>
                      </a:lnTo>
                      <a:lnTo>
                        <a:pt x="1335" y="257"/>
                      </a:lnTo>
                      <a:lnTo>
                        <a:pt x="1358" y="247"/>
                      </a:lnTo>
                      <a:lnTo>
                        <a:pt x="1383" y="236"/>
                      </a:lnTo>
                      <a:lnTo>
                        <a:pt x="1406" y="225"/>
                      </a:lnTo>
                      <a:lnTo>
                        <a:pt x="1429" y="212"/>
                      </a:lnTo>
                      <a:lnTo>
                        <a:pt x="1451" y="199"/>
                      </a:lnTo>
                      <a:lnTo>
                        <a:pt x="1472" y="186"/>
                      </a:lnTo>
                      <a:lnTo>
                        <a:pt x="1493" y="172"/>
                      </a:lnTo>
                      <a:lnTo>
                        <a:pt x="1513" y="157"/>
                      </a:lnTo>
                      <a:lnTo>
                        <a:pt x="1533" y="142"/>
                      </a:lnTo>
                      <a:lnTo>
                        <a:pt x="1552" y="127"/>
                      </a:lnTo>
                      <a:lnTo>
                        <a:pt x="1570" y="110"/>
                      </a:lnTo>
                      <a:lnTo>
                        <a:pt x="1588" y="93"/>
                      </a:lnTo>
                      <a:lnTo>
                        <a:pt x="1605" y="75"/>
                      </a:lnTo>
                      <a:lnTo>
                        <a:pt x="1622" y="57"/>
                      </a:lnTo>
                      <a:lnTo>
                        <a:pt x="1637" y="38"/>
                      </a:lnTo>
                      <a:lnTo>
                        <a:pt x="1653" y="18"/>
                      </a:lnTo>
                      <a:lnTo>
                        <a:pt x="1667" y="0"/>
                      </a:lnTo>
                      <a:lnTo>
                        <a:pt x="1697" y="23"/>
                      </a:lnTo>
                      <a:lnTo>
                        <a:pt x="1660" y="466"/>
                      </a:lnTo>
                      <a:lnTo>
                        <a:pt x="2076" y="330"/>
                      </a:lnTo>
                      <a:lnTo>
                        <a:pt x="2080" y="342"/>
                      </a:lnTo>
                      <a:lnTo>
                        <a:pt x="2104" y="361"/>
                      </a:lnTo>
                      <a:lnTo>
                        <a:pt x="2104" y="361"/>
                      </a:lnTo>
                      <a:lnTo>
                        <a:pt x="2077" y="396"/>
                      </a:lnTo>
                      <a:lnTo>
                        <a:pt x="2049" y="428"/>
                      </a:lnTo>
                      <a:lnTo>
                        <a:pt x="2020" y="461"/>
                      </a:lnTo>
                      <a:lnTo>
                        <a:pt x="1990" y="493"/>
                      </a:lnTo>
                      <a:lnTo>
                        <a:pt x="1959" y="523"/>
                      </a:lnTo>
                      <a:lnTo>
                        <a:pt x="1927" y="551"/>
                      </a:lnTo>
                      <a:lnTo>
                        <a:pt x="1894" y="579"/>
                      </a:lnTo>
                      <a:lnTo>
                        <a:pt x="1859" y="606"/>
                      </a:lnTo>
                      <a:lnTo>
                        <a:pt x="1824" y="632"/>
                      </a:lnTo>
                      <a:lnTo>
                        <a:pt x="1788" y="657"/>
                      </a:lnTo>
                      <a:lnTo>
                        <a:pt x="1751" y="681"/>
                      </a:lnTo>
                      <a:lnTo>
                        <a:pt x="1713" y="703"/>
                      </a:lnTo>
                      <a:lnTo>
                        <a:pt x="1675" y="724"/>
                      </a:lnTo>
                      <a:lnTo>
                        <a:pt x="1634" y="745"/>
                      </a:lnTo>
                      <a:lnTo>
                        <a:pt x="1594" y="764"/>
                      </a:lnTo>
                      <a:lnTo>
                        <a:pt x="1552" y="782"/>
                      </a:lnTo>
                      <a:lnTo>
                        <a:pt x="1552" y="782"/>
                      </a:lnTo>
                      <a:lnTo>
                        <a:pt x="1520" y="794"/>
                      </a:lnTo>
                      <a:lnTo>
                        <a:pt x="1489" y="807"/>
                      </a:lnTo>
                      <a:lnTo>
                        <a:pt x="1456" y="819"/>
                      </a:lnTo>
                      <a:lnTo>
                        <a:pt x="1425" y="829"/>
                      </a:lnTo>
                      <a:lnTo>
                        <a:pt x="1392" y="839"/>
                      </a:lnTo>
                      <a:lnTo>
                        <a:pt x="1360" y="848"/>
                      </a:lnTo>
                      <a:lnTo>
                        <a:pt x="1327" y="856"/>
                      </a:lnTo>
                      <a:lnTo>
                        <a:pt x="1294" y="864"/>
                      </a:lnTo>
                      <a:lnTo>
                        <a:pt x="1261" y="870"/>
                      </a:lnTo>
                      <a:lnTo>
                        <a:pt x="1228" y="875"/>
                      </a:lnTo>
                      <a:lnTo>
                        <a:pt x="1194" y="881"/>
                      </a:lnTo>
                      <a:lnTo>
                        <a:pt x="1162" y="884"/>
                      </a:lnTo>
                      <a:lnTo>
                        <a:pt x="1128" y="888"/>
                      </a:lnTo>
                      <a:lnTo>
                        <a:pt x="1094" y="890"/>
                      </a:lnTo>
                      <a:lnTo>
                        <a:pt x="1060" y="891"/>
                      </a:lnTo>
                      <a:lnTo>
                        <a:pt x="1026" y="891"/>
                      </a:lnTo>
                      <a:lnTo>
                        <a:pt x="1026" y="891"/>
                      </a:lnTo>
                      <a:close/>
                      <a:moveTo>
                        <a:pt x="693" y="803"/>
                      </a:moveTo>
                      <a:lnTo>
                        <a:pt x="699" y="804"/>
                      </a:lnTo>
                      <a:lnTo>
                        <a:pt x="699" y="804"/>
                      </a:lnTo>
                      <a:lnTo>
                        <a:pt x="740" y="814"/>
                      </a:lnTo>
                      <a:lnTo>
                        <a:pt x="781" y="822"/>
                      </a:lnTo>
                      <a:lnTo>
                        <a:pt x="822" y="830"/>
                      </a:lnTo>
                      <a:lnTo>
                        <a:pt x="862" y="836"/>
                      </a:lnTo>
                      <a:lnTo>
                        <a:pt x="904" y="840"/>
                      </a:lnTo>
                      <a:lnTo>
                        <a:pt x="944" y="844"/>
                      </a:lnTo>
                      <a:lnTo>
                        <a:pt x="985" y="846"/>
                      </a:lnTo>
                      <a:lnTo>
                        <a:pt x="1026" y="846"/>
                      </a:lnTo>
                      <a:lnTo>
                        <a:pt x="1026" y="846"/>
                      </a:lnTo>
                      <a:lnTo>
                        <a:pt x="1026" y="846"/>
                      </a:lnTo>
                      <a:lnTo>
                        <a:pt x="1059" y="846"/>
                      </a:lnTo>
                      <a:lnTo>
                        <a:pt x="1092" y="845"/>
                      </a:lnTo>
                      <a:lnTo>
                        <a:pt x="1124" y="843"/>
                      </a:lnTo>
                      <a:lnTo>
                        <a:pt x="1157" y="839"/>
                      </a:lnTo>
                      <a:lnTo>
                        <a:pt x="1189" y="836"/>
                      </a:lnTo>
                      <a:lnTo>
                        <a:pt x="1221" y="831"/>
                      </a:lnTo>
                      <a:lnTo>
                        <a:pt x="1253" y="826"/>
                      </a:lnTo>
                      <a:lnTo>
                        <a:pt x="1285" y="819"/>
                      </a:lnTo>
                      <a:lnTo>
                        <a:pt x="1317" y="812"/>
                      </a:lnTo>
                      <a:lnTo>
                        <a:pt x="1348" y="804"/>
                      </a:lnTo>
                      <a:lnTo>
                        <a:pt x="1380" y="795"/>
                      </a:lnTo>
                      <a:lnTo>
                        <a:pt x="1411" y="786"/>
                      </a:lnTo>
                      <a:lnTo>
                        <a:pt x="1442" y="776"/>
                      </a:lnTo>
                      <a:lnTo>
                        <a:pt x="1473" y="765"/>
                      </a:lnTo>
                      <a:lnTo>
                        <a:pt x="1504" y="753"/>
                      </a:lnTo>
                      <a:lnTo>
                        <a:pt x="1534" y="740"/>
                      </a:lnTo>
                      <a:lnTo>
                        <a:pt x="1534" y="740"/>
                      </a:lnTo>
                      <a:lnTo>
                        <a:pt x="1534" y="740"/>
                      </a:lnTo>
                      <a:lnTo>
                        <a:pt x="1570" y="724"/>
                      </a:lnTo>
                      <a:lnTo>
                        <a:pt x="1605" y="709"/>
                      </a:lnTo>
                      <a:lnTo>
                        <a:pt x="1639" y="692"/>
                      </a:lnTo>
                      <a:lnTo>
                        <a:pt x="1672" y="674"/>
                      </a:lnTo>
                      <a:lnTo>
                        <a:pt x="1705" y="656"/>
                      </a:lnTo>
                      <a:lnTo>
                        <a:pt x="1738" y="637"/>
                      </a:lnTo>
                      <a:lnTo>
                        <a:pt x="1769" y="616"/>
                      </a:lnTo>
                      <a:lnTo>
                        <a:pt x="1800" y="595"/>
                      </a:lnTo>
                      <a:lnTo>
                        <a:pt x="1829" y="572"/>
                      </a:lnTo>
                      <a:lnTo>
                        <a:pt x="1858" y="550"/>
                      </a:lnTo>
                      <a:lnTo>
                        <a:pt x="1887" y="526"/>
                      </a:lnTo>
                      <a:lnTo>
                        <a:pt x="1914" y="502"/>
                      </a:lnTo>
                      <a:lnTo>
                        <a:pt x="1941" y="477"/>
                      </a:lnTo>
                      <a:lnTo>
                        <a:pt x="1967" y="451"/>
                      </a:lnTo>
                      <a:lnTo>
                        <a:pt x="1993" y="424"/>
                      </a:lnTo>
                      <a:lnTo>
                        <a:pt x="2018" y="397"/>
                      </a:lnTo>
                      <a:lnTo>
                        <a:pt x="1609" y="530"/>
                      </a:lnTo>
                      <a:lnTo>
                        <a:pt x="1645" y="96"/>
                      </a:lnTo>
                      <a:lnTo>
                        <a:pt x="1645" y="96"/>
                      </a:lnTo>
                      <a:lnTo>
                        <a:pt x="1615" y="129"/>
                      </a:lnTo>
                      <a:lnTo>
                        <a:pt x="1583" y="158"/>
                      </a:lnTo>
                      <a:lnTo>
                        <a:pt x="1549" y="186"/>
                      </a:lnTo>
                      <a:lnTo>
                        <a:pt x="1514" y="212"/>
                      </a:lnTo>
                      <a:lnTo>
                        <a:pt x="1475" y="237"/>
                      </a:lnTo>
                      <a:lnTo>
                        <a:pt x="1436" y="260"/>
                      </a:lnTo>
                      <a:lnTo>
                        <a:pt x="1394" y="280"/>
                      </a:lnTo>
                      <a:lnTo>
                        <a:pt x="1352" y="299"/>
                      </a:lnTo>
                      <a:lnTo>
                        <a:pt x="1345" y="301"/>
                      </a:lnTo>
                      <a:lnTo>
                        <a:pt x="1345" y="301"/>
                      </a:lnTo>
                      <a:lnTo>
                        <a:pt x="1307" y="317"/>
                      </a:lnTo>
                      <a:lnTo>
                        <a:pt x="1267" y="332"/>
                      </a:lnTo>
                      <a:lnTo>
                        <a:pt x="1228" y="343"/>
                      </a:lnTo>
                      <a:lnTo>
                        <a:pt x="1189" y="352"/>
                      </a:lnTo>
                      <a:lnTo>
                        <a:pt x="1149" y="360"/>
                      </a:lnTo>
                      <a:lnTo>
                        <a:pt x="1109" y="365"/>
                      </a:lnTo>
                      <a:lnTo>
                        <a:pt x="1068" y="368"/>
                      </a:lnTo>
                      <a:lnTo>
                        <a:pt x="1026" y="369"/>
                      </a:lnTo>
                      <a:lnTo>
                        <a:pt x="1026" y="369"/>
                      </a:lnTo>
                      <a:lnTo>
                        <a:pt x="1002" y="369"/>
                      </a:lnTo>
                      <a:lnTo>
                        <a:pt x="977" y="368"/>
                      </a:lnTo>
                      <a:lnTo>
                        <a:pt x="951" y="365"/>
                      </a:lnTo>
                      <a:lnTo>
                        <a:pt x="926" y="363"/>
                      </a:lnTo>
                      <a:lnTo>
                        <a:pt x="900" y="360"/>
                      </a:lnTo>
                      <a:lnTo>
                        <a:pt x="875" y="355"/>
                      </a:lnTo>
                      <a:lnTo>
                        <a:pt x="850" y="350"/>
                      </a:lnTo>
                      <a:lnTo>
                        <a:pt x="824" y="344"/>
                      </a:lnTo>
                      <a:lnTo>
                        <a:pt x="823" y="343"/>
                      </a:lnTo>
                      <a:lnTo>
                        <a:pt x="823" y="343"/>
                      </a:lnTo>
                      <a:lnTo>
                        <a:pt x="772" y="327"/>
                      </a:lnTo>
                      <a:lnTo>
                        <a:pt x="723" y="310"/>
                      </a:lnTo>
                      <a:lnTo>
                        <a:pt x="698" y="300"/>
                      </a:lnTo>
                      <a:lnTo>
                        <a:pt x="674" y="290"/>
                      </a:lnTo>
                      <a:lnTo>
                        <a:pt x="651" y="280"/>
                      </a:lnTo>
                      <a:lnTo>
                        <a:pt x="627" y="267"/>
                      </a:lnTo>
                      <a:lnTo>
                        <a:pt x="627" y="267"/>
                      </a:lnTo>
                      <a:lnTo>
                        <a:pt x="627" y="267"/>
                      </a:lnTo>
                      <a:lnTo>
                        <a:pt x="596" y="249"/>
                      </a:lnTo>
                      <a:lnTo>
                        <a:pt x="558" y="226"/>
                      </a:lnTo>
                      <a:lnTo>
                        <a:pt x="544" y="217"/>
                      </a:lnTo>
                      <a:lnTo>
                        <a:pt x="544" y="217"/>
                      </a:lnTo>
                      <a:lnTo>
                        <a:pt x="501" y="186"/>
                      </a:lnTo>
                      <a:lnTo>
                        <a:pt x="501" y="186"/>
                      </a:lnTo>
                      <a:lnTo>
                        <a:pt x="497" y="184"/>
                      </a:lnTo>
                      <a:lnTo>
                        <a:pt x="66" y="159"/>
                      </a:lnTo>
                      <a:lnTo>
                        <a:pt x="210" y="566"/>
                      </a:lnTo>
                      <a:lnTo>
                        <a:pt x="210" y="566"/>
                      </a:lnTo>
                      <a:lnTo>
                        <a:pt x="250" y="594"/>
                      </a:lnTo>
                      <a:lnTo>
                        <a:pt x="269" y="607"/>
                      </a:lnTo>
                      <a:lnTo>
                        <a:pt x="269" y="607"/>
                      </a:lnTo>
                      <a:lnTo>
                        <a:pt x="303" y="629"/>
                      </a:lnTo>
                      <a:lnTo>
                        <a:pt x="336" y="650"/>
                      </a:lnTo>
                      <a:lnTo>
                        <a:pt x="368" y="669"/>
                      </a:lnTo>
                      <a:lnTo>
                        <a:pt x="397" y="686"/>
                      </a:lnTo>
                      <a:lnTo>
                        <a:pt x="401" y="688"/>
                      </a:lnTo>
                      <a:lnTo>
                        <a:pt x="401" y="688"/>
                      </a:lnTo>
                      <a:lnTo>
                        <a:pt x="438" y="706"/>
                      </a:lnTo>
                      <a:lnTo>
                        <a:pt x="475" y="724"/>
                      </a:lnTo>
                      <a:lnTo>
                        <a:pt x="511" y="739"/>
                      </a:lnTo>
                      <a:lnTo>
                        <a:pt x="547" y="754"/>
                      </a:lnTo>
                      <a:lnTo>
                        <a:pt x="583" y="767"/>
                      </a:lnTo>
                      <a:lnTo>
                        <a:pt x="618" y="778"/>
                      </a:lnTo>
                      <a:lnTo>
                        <a:pt x="688" y="801"/>
                      </a:lnTo>
                      <a:lnTo>
                        <a:pt x="693" y="8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7675563" y="785813"/>
                  <a:ext cx="1431925" cy="3332162"/>
                </a:xfrm>
                <a:custGeom>
                  <a:rect b="b" l="l" r="r" t="t"/>
                  <a:pathLst>
                    <a:path extrusionOk="0" h="2099" w="902">
                      <a:moveTo>
                        <a:pt x="901" y="1089"/>
                      </a:moveTo>
                      <a:lnTo>
                        <a:pt x="901" y="1089"/>
                      </a:lnTo>
                      <a:lnTo>
                        <a:pt x="901" y="1033"/>
                      </a:lnTo>
                      <a:lnTo>
                        <a:pt x="901" y="1027"/>
                      </a:lnTo>
                      <a:lnTo>
                        <a:pt x="900" y="1021"/>
                      </a:lnTo>
                      <a:lnTo>
                        <a:pt x="900" y="1021"/>
                      </a:lnTo>
                      <a:lnTo>
                        <a:pt x="899" y="990"/>
                      </a:lnTo>
                      <a:lnTo>
                        <a:pt x="896" y="959"/>
                      </a:lnTo>
                      <a:lnTo>
                        <a:pt x="892" y="930"/>
                      </a:lnTo>
                      <a:lnTo>
                        <a:pt x="887" y="900"/>
                      </a:lnTo>
                      <a:lnTo>
                        <a:pt x="882" y="871"/>
                      </a:lnTo>
                      <a:lnTo>
                        <a:pt x="877" y="843"/>
                      </a:lnTo>
                      <a:lnTo>
                        <a:pt x="863" y="789"/>
                      </a:lnTo>
                      <a:lnTo>
                        <a:pt x="848" y="739"/>
                      </a:lnTo>
                      <a:lnTo>
                        <a:pt x="833" y="692"/>
                      </a:lnTo>
                      <a:lnTo>
                        <a:pt x="817" y="649"/>
                      </a:lnTo>
                      <a:lnTo>
                        <a:pt x="802" y="611"/>
                      </a:lnTo>
                      <a:lnTo>
                        <a:pt x="800" y="606"/>
                      </a:lnTo>
                      <a:lnTo>
                        <a:pt x="800" y="606"/>
                      </a:lnTo>
                      <a:lnTo>
                        <a:pt x="780" y="561"/>
                      </a:lnTo>
                      <a:lnTo>
                        <a:pt x="758" y="516"/>
                      </a:lnTo>
                      <a:lnTo>
                        <a:pt x="735" y="473"/>
                      </a:lnTo>
                      <a:lnTo>
                        <a:pt x="710" y="431"/>
                      </a:lnTo>
                      <a:lnTo>
                        <a:pt x="684" y="389"/>
                      </a:lnTo>
                      <a:lnTo>
                        <a:pt x="656" y="349"/>
                      </a:lnTo>
                      <a:lnTo>
                        <a:pt x="626" y="309"/>
                      </a:lnTo>
                      <a:lnTo>
                        <a:pt x="594" y="270"/>
                      </a:lnTo>
                      <a:lnTo>
                        <a:pt x="562" y="233"/>
                      </a:lnTo>
                      <a:lnTo>
                        <a:pt x="528" y="197"/>
                      </a:lnTo>
                      <a:lnTo>
                        <a:pt x="492" y="161"/>
                      </a:lnTo>
                      <a:lnTo>
                        <a:pt x="454" y="127"/>
                      </a:lnTo>
                      <a:lnTo>
                        <a:pt x="415" y="93"/>
                      </a:lnTo>
                      <a:lnTo>
                        <a:pt x="374" y="61"/>
                      </a:lnTo>
                      <a:lnTo>
                        <a:pt x="332" y="29"/>
                      </a:lnTo>
                      <a:lnTo>
                        <a:pt x="288" y="0"/>
                      </a:lnTo>
                      <a:lnTo>
                        <a:pt x="288" y="1"/>
                      </a:lnTo>
                      <a:lnTo>
                        <a:pt x="473" y="432"/>
                      </a:lnTo>
                      <a:lnTo>
                        <a:pt x="1" y="435"/>
                      </a:lnTo>
                      <a:lnTo>
                        <a:pt x="1" y="435"/>
                      </a:lnTo>
                      <a:lnTo>
                        <a:pt x="0" y="434"/>
                      </a:lnTo>
                      <a:lnTo>
                        <a:pt x="0" y="434"/>
                      </a:lnTo>
                      <a:lnTo>
                        <a:pt x="28" y="453"/>
                      </a:lnTo>
                      <a:lnTo>
                        <a:pt x="54" y="474"/>
                      </a:lnTo>
                      <a:lnTo>
                        <a:pt x="80" y="494"/>
                      </a:lnTo>
                      <a:lnTo>
                        <a:pt x="105" y="514"/>
                      </a:lnTo>
                      <a:lnTo>
                        <a:pt x="127" y="536"/>
                      </a:lnTo>
                      <a:lnTo>
                        <a:pt x="150" y="557"/>
                      </a:lnTo>
                      <a:lnTo>
                        <a:pt x="171" y="579"/>
                      </a:lnTo>
                      <a:lnTo>
                        <a:pt x="191" y="603"/>
                      </a:lnTo>
                      <a:lnTo>
                        <a:pt x="212" y="626"/>
                      </a:lnTo>
                      <a:lnTo>
                        <a:pt x="230" y="650"/>
                      </a:lnTo>
                      <a:lnTo>
                        <a:pt x="246" y="675"/>
                      </a:lnTo>
                      <a:lnTo>
                        <a:pt x="263" y="700"/>
                      </a:lnTo>
                      <a:lnTo>
                        <a:pt x="278" y="726"/>
                      </a:lnTo>
                      <a:lnTo>
                        <a:pt x="293" y="752"/>
                      </a:lnTo>
                      <a:lnTo>
                        <a:pt x="306" y="780"/>
                      </a:lnTo>
                      <a:lnTo>
                        <a:pt x="319" y="807"/>
                      </a:lnTo>
                      <a:lnTo>
                        <a:pt x="319" y="807"/>
                      </a:lnTo>
                      <a:lnTo>
                        <a:pt x="332" y="842"/>
                      </a:lnTo>
                      <a:lnTo>
                        <a:pt x="343" y="874"/>
                      </a:lnTo>
                      <a:lnTo>
                        <a:pt x="353" y="905"/>
                      </a:lnTo>
                      <a:lnTo>
                        <a:pt x="361" y="934"/>
                      </a:lnTo>
                      <a:lnTo>
                        <a:pt x="368" y="962"/>
                      </a:lnTo>
                      <a:lnTo>
                        <a:pt x="373" y="989"/>
                      </a:lnTo>
                      <a:lnTo>
                        <a:pt x="377" y="1015"/>
                      </a:lnTo>
                      <a:lnTo>
                        <a:pt x="379" y="1040"/>
                      </a:lnTo>
                      <a:lnTo>
                        <a:pt x="379" y="1040"/>
                      </a:lnTo>
                      <a:lnTo>
                        <a:pt x="379" y="1097"/>
                      </a:lnTo>
                      <a:lnTo>
                        <a:pt x="379" y="1097"/>
                      </a:lnTo>
                      <a:lnTo>
                        <a:pt x="380" y="1136"/>
                      </a:lnTo>
                      <a:lnTo>
                        <a:pt x="380" y="1172"/>
                      </a:lnTo>
                      <a:lnTo>
                        <a:pt x="379" y="1206"/>
                      </a:lnTo>
                      <a:lnTo>
                        <a:pt x="376" y="1238"/>
                      </a:lnTo>
                      <a:lnTo>
                        <a:pt x="376" y="1238"/>
                      </a:lnTo>
                      <a:lnTo>
                        <a:pt x="368" y="1284"/>
                      </a:lnTo>
                      <a:lnTo>
                        <a:pt x="359" y="1328"/>
                      </a:lnTo>
                      <a:lnTo>
                        <a:pt x="348" y="1370"/>
                      </a:lnTo>
                      <a:lnTo>
                        <a:pt x="334" y="1411"/>
                      </a:lnTo>
                      <a:lnTo>
                        <a:pt x="319" y="1451"/>
                      </a:lnTo>
                      <a:lnTo>
                        <a:pt x="301" y="1489"/>
                      </a:lnTo>
                      <a:lnTo>
                        <a:pt x="280" y="1527"/>
                      </a:lnTo>
                      <a:lnTo>
                        <a:pt x="258" y="1563"/>
                      </a:lnTo>
                      <a:lnTo>
                        <a:pt x="249" y="1578"/>
                      </a:lnTo>
                      <a:lnTo>
                        <a:pt x="249" y="1578"/>
                      </a:lnTo>
                      <a:lnTo>
                        <a:pt x="231" y="1604"/>
                      </a:lnTo>
                      <a:lnTo>
                        <a:pt x="212" y="1629"/>
                      </a:lnTo>
                      <a:lnTo>
                        <a:pt x="210" y="1635"/>
                      </a:lnTo>
                      <a:lnTo>
                        <a:pt x="171" y="2099"/>
                      </a:lnTo>
                      <a:lnTo>
                        <a:pt x="620" y="1954"/>
                      </a:lnTo>
                      <a:lnTo>
                        <a:pt x="620" y="1954"/>
                      </a:lnTo>
                      <a:lnTo>
                        <a:pt x="623" y="1949"/>
                      </a:lnTo>
                      <a:lnTo>
                        <a:pt x="623" y="1949"/>
                      </a:lnTo>
                      <a:lnTo>
                        <a:pt x="655" y="1908"/>
                      </a:lnTo>
                      <a:lnTo>
                        <a:pt x="668" y="1890"/>
                      </a:lnTo>
                      <a:lnTo>
                        <a:pt x="668" y="1890"/>
                      </a:lnTo>
                      <a:lnTo>
                        <a:pt x="690" y="1857"/>
                      </a:lnTo>
                      <a:lnTo>
                        <a:pt x="711" y="1823"/>
                      </a:lnTo>
                      <a:lnTo>
                        <a:pt x="731" y="1791"/>
                      </a:lnTo>
                      <a:lnTo>
                        <a:pt x="751" y="1757"/>
                      </a:lnTo>
                      <a:lnTo>
                        <a:pt x="767" y="1722"/>
                      </a:lnTo>
                      <a:lnTo>
                        <a:pt x="784" y="1687"/>
                      </a:lnTo>
                      <a:lnTo>
                        <a:pt x="800" y="1652"/>
                      </a:lnTo>
                      <a:lnTo>
                        <a:pt x="815" y="1616"/>
                      </a:lnTo>
                      <a:lnTo>
                        <a:pt x="828" y="1580"/>
                      </a:lnTo>
                      <a:lnTo>
                        <a:pt x="841" y="1543"/>
                      </a:lnTo>
                      <a:lnTo>
                        <a:pt x="852" y="1506"/>
                      </a:lnTo>
                      <a:lnTo>
                        <a:pt x="862" y="1468"/>
                      </a:lnTo>
                      <a:lnTo>
                        <a:pt x="871" y="1429"/>
                      </a:lnTo>
                      <a:lnTo>
                        <a:pt x="880" y="1390"/>
                      </a:lnTo>
                      <a:lnTo>
                        <a:pt x="887" y="1349"/>
                      </a:lnTo>
                      <a:lnTo>
                        <a:pt x="893" y="1309"/>
                      </a:lnTo>
                      <a:lnTo>
                        <a:pt x="893" y="1308"/>
                      </a:lnTo>
                      <a:lnTo>
                        <a:pt x="893" y="1308"/>
                      </a:lnTo>
                      <a:lnTo>
                        <a:pt x="897" y="1278"/>
                      </a:lnTo>
                      <a:lnTo>
                        <a:pt x="899" y="1249"/>
                      </a:lnTo>
                      <a:lnTo>
                        <a:pt x="901" y="1221"/>
                      </a:lnTo>
                      <a:lnTo>
                        <a:pt x="901" y="1193"/>
                      </a:lnTo>
                      <a:lnTo>
                        <a:pt x="902" y="1140"/>
                      </a:lnTo>
                      <a:lnTo>
                        <a:pt x="901" y="1089"/>
                      </a:lnTo>
                      <a:lnTo>
                        <a:pt x="901" y="1089"/>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a:off x="7656513" y="735013"/>
                  <a:ext cx="1487488" cy="3435350"/>
                </a:xfrm>
                <a:custGeom>
                  <a:rect b="b" l="l" r="r" t="t"/>
                  <a:pathLst>
                    <a:path extrusionOk="0" h="2164" w="937">
                      <a:moveTo>
                        <a:pt x="158" y="2164"/>
                      </a:moveTo>
                      <a:lnTo>
                        <a:pt x="201" y="1653"/>
                      </a:lnTo>
                      <a:lnTo>
                        <a:pt x="206" y="1647"/>
                      </a:lnTo>
                      <a:lnTo>
                        <a:pt x="206" y="1647"/>
                      </a:lnTo>
                      <a:lnTo>
                        <a:pt x="224" y="1622"/>
                      </a:lnTo>
                      <a:lnTo>
                        <a:pt x="242" y="1597"/>
                      </a:lnTo>
                      <a:lnTo>
                        <a:pt x="252" y="1583"/>
                      </a:lnTo>
                      <a:lnTo>
                        <a:pt x="252" y="1583"/>
                      </a:lnTo>
                      <a:lnTo>
                        <a:pt x="273" y="1548"/>
                      </a:lnTo>
                      <a:lnTo>
                        <a:pt x="292" y="1512"/>
                      </a:lnTo>
                      <a:lnTo>
                        <a:pt x="309" y="1474"/>
                      </a:lnTo>
                      <a:lnTo>
                        <a:pt x="325" y="1435"/>
                      </a:lnTo>
                      <a:lnTo>
                        <a:pt x="338" y="1395"/>
                      </a:lnTo>
                      <a:lnTo>
                        <a:pt x="349" y="1354"/>
                      </a:lnTo>
                      <a:lnTo>
                        <a:pt x="359" y="1312"/>
                      </a:lnTo>
                      <a:lnTo>
                        <a:pt x="365" y="1267"/>
                      </a:lnTo>
                      <a:lnTo>
                        <a:pt x="365" y="1267"/>
                      </a:lnTo>
                      <a:lnTo>
                        <a:pt x="369" y="1236"/>
                      </a:lnTo>
                      <a:lnTo>
                        <a:pt x="370" y="1204"/>
                      </a:lnTo>
                      <a:lnTo>
                        <a:pt x="370" y="1168"/>
                      </a:lnTo>
                      <a:lnTo>
                        <a:pt x="369" y="1130"/>
                      </a:lnTo>
                      <a:lnTo>
                        <a:pt x="369" y="1129"/>
                      </a:lnTo>
                      <a:lnTo>
                        <a:pt x="369" y="1129"/>
                      </a:lnTo>
                      <a:lnTo>
                        <a:pt x="369" y="1073"/>
                      </a:lnTo>
                      <a:lnTo>
                        <a:pt x="369" y="1073"/>
                      </a:lnTo>
                      <a:lnTo>
                        <a:pt x="367" y="1049"/>
                      </a:lnTo>
                      <a:lnTo>
                        <a:pt x="363" y="1025"/>
                      </a:lnTo>
                      <a:lnTo>
                        <a:pt x="358" y="999"/>
                      </a:lnTo>
                      <a:lnTo>
                        <a:pt x="351" y="972"/>
                      </a:lnTo>
                      <a:lnTo>
                        <a:pt x="343" y="942"/>
                      </a:lnTo>
                      <a:lnTo>
                        <a:pt x="334" y="913"/>
                      </a:lnTo>
                      <a:lnTo>
                        <a:pt x="323" y="882"/>
                      </a:lnTo>
                      <a:lnTo>
                        <a:pt x="309" y="848"/>
                      </a:lnTo>
                      <a:lnTo>
                        <a:pt x="309" y="848"/>
                      </a:lnTo>
                      <a:lnTo>
                        <a:pt x="298" y="821"/>
                      </a:lnTo>
                      <a:lnTo>
                        <a:pt x="284" y="794"/>
                      </a:lnTo>
                      <a:lnTo>
                        <a:pt x="271" y="769"/>
                      </a:lnTo>
                      <a:lnTo>
                        <a:pt x="255" y="743"/>
                      </a:lnTo>
                      <a:lnTo>
                        <a:pt x="239" y="718"/>
                      </a:lnTo>
                      <a:lnTo>
                        <a:pt x="222" y="695"/>
                      </a:lnTo>
                      <a:lnTo>
                        <a:pt x="206" y="671"/>
                      </a:lnTo>
                      <a:lnTo>
                        <a:pt x="186" y="649"/>
                      </a:lnTo>
                      <a:lnTo>
                        <a:pt x="166" y="626"/>
                      </a:lnTo>
                      <a:lnTo>
                        <a:pt x="146" y="605"/>
                      </a:lnTo>
                      <a:lnTo>
                        <a:pt x="123" y="583"/>
                      </a:lnTo>
                      <a:lnTo>
                        <a:pt x="101" y="563"/>
                      </a:lnTo>
                      <a:lnTo>
                        <a:pt x="77" y="543"/>
                      </a:lnTo>
                      <a:lnTo>
                        <a:pt x="53" y="524"/>
                      </a:lnTo>
                      <a:lnTo>
                        <a:pt x="27" y="505"/>
                      </a:lnTo>
                      <a:lnTo>
                        <a:pt x="0" y="485"/>
                      </a:lnTo>
                      <a:lnTo>
                        <a:pt x="13" y="465"/>
                      </a:lnTo>
                      <a:lnTo>
                        <a:pt x="13" y="445"/>
                      </a:lnTo>
                      <a:lnTo>
                        <a:pt x="451" y="441"/>
                      </a:lnTo>
                      <a:lnTo>
                        <a:pt x="274" y="31"/>
                      </a:lnTo>
                      <a:lnTo>
                        <a:pt x="294" y="0"/>
                      </a:lnTo>
                      <a:lnTo>
                        <a:pt x="313" y="13"/>
                      </a:lnTo>
                      <a:lnTo>
                        <a:pt x="313" y="13"/>
                      </a:lnTo>
                      <a:lnTo>
                        <a:pt x="358" y="43"/>
                      </a:lnTo>
                      <a:lnTo>
                        <a:pt x="400" y="75"/>
                      </a:lnTo>
                      <a:lnTo>
                        <a:pt x="441" y="108"/>
                      </a:lnTo>
                      <a:lnTo>
                        <a:pt x="481" y="142"/>
                      </a:lnTo>
                      <a:lnTo>
                        <a:pt x="520" y="177"/>
                      </a:lnTo>
                      <a:lnTo>
                        <a:pt x="556" y="213"/>
                      </a:lnTo>
                      <a:lnTo>
                        <a:pt x="590" y="250"/>
                      </a:lnTo>
                      <a:lnTo>
                        <a:pt x="624" y="288"/>
                      </a:lnTo>
                      <a:lnTo>
                        <a:pt x="656" y="327"/>
                      </a:lnTo>
                      <a:lnTo>
                        <a:pt x="686" y="367"/>
                      </a:lnTo>
                      <a:lnTo>
                        <a:pt x="714" y="409"/>
                      </a:lnTo>
                      <a:lnTo>
                        <a:pt x="741" y="450"/>
                      </a:lnTo>
                      <a:lnTo>
                        <a:pt x="767" y="494"/>
                      </a:lnTo>
                      <a:lnTo>
                        <a:pt x="791" y="538"/>
                      </a:lnTo>
                      <a:lnTo>
                        <a:pt x="813" y="583"/>
                      </a:lnTo>
                      <a:lnTo>
                        <a:pt x="833" y="629"/>
                      </a:lnTo>
                      <a:lnTo>
                        <a:pt x="835" y="634"/>
                      </a:lnTo>
                      <a:lnTo>
                        <a:pt x="835" y="634"/>
                      </a:lnTo>
                      <a:lnTo>
                        <a:pt x="850" y="673"/>
                      </a:lnTo>
                      <a:lnTo>
                        <a:pt x="866" y="717"/>
                      </a:lnTo>
                      <a:lnTo>
                        <a:pt x="882" y="765"/>
                      </a:lnTo>
                      <a:lnTo>
                        <a:pt x="896" y="816"/>
                      </a:lnTo>
                      <a:lnTo>
                        <a:pt x="910" y="870"/>
                      </a:lnTo>
                      <a:lnTo>
                        <a:pt x="916" y="900"/>
                      </a:lnTo>
                      <a:lnTo>
                        <a:pt x="921" y="929"/>
                      </a:lnTo>
                      <a:lnTo>
                        <a:pt x="926" y="958"/>
                      </a:lnTo>
                      <a:lnTo>
                        <a:pt x="930" y="989"/>
                      </a:lnTo>
                      <a:lnTo>
                        <a:pt x="932" y="1020"/>
                      </a:lnTo>
                      <a:lnTo>
                        <a:pt x="935" y="1052"/>
                      </a:lnTo>
                      <a:lnTo>
                        <a:pt x="936" y="1059"/>
                      </a:lnTo>
                      <a:lnTo>
                        <a:pt x="936" y="1065"/>
                      </a:lnTo>
                      <a:lnTo>
                        <a:pt x="936" y="1065"/>
                      </a:lnTo>
                      <a:lnTo>
                        <a:pt x="936" y="1120"/>
                      </a:lnTo>
                      <a:lnTo>
                        <a:pt x="936" y="1120"/>
                      </a:lnTo>
                      <a:lnTo>
                        <a:pt x="937" y="1172"/>
                      </a:lnTo>
                      <a:lnTo>
                        <a:pt x="936" y="1226"/>
                      </a:lnTo>
                      <a:lnTo>
                        <a:pt x="935" y="1254"/>
                      </a:lnTo>
                      <a:lnTo>
                        <a:pt x="934" y="1283"/>
                      </a:lnTo>
                      <a:lnTo>
                        <a:pt x="931" y="1313"/>
                      </a:lnTo>
                      <a:lnTo>
                        <a:pt x="928" y="1343"/>
                      </a:lnTo>
                      <a:lnTo>
                        <a:pt x="927" y="1344"/>
                      </a:lnTo>
                      <a:lnTo>
                        <a:pt x="927" y="1344"/>
                      </a:lnTo>
                      <a:lnTo>
                        <a:pt x="921" y="1386"/>
                      </a:lnTo>
                      <a:lnTo>
                        <a:pt x="913" y="1426"/>
                      </a:lnTo>
                      <a:lnTo>
                        <a:pt x="905" y="1466"/>
                      </a:lnTo>
                      <a:lnTo>
                        <a:pt x="896" y="1505"/>
                      </a:lnTo>
                      <a:lnTo>
                        <a:pt x="885" y="1545"/>
                      </a:lnTo>
                      <a:lnTo>
                        <a:pt x="874" y="1582"/>
                      </a:lnTo>
                      <a:lnTo>
                        <a:pt x="862" y="1620"/>
                      </a:lnTo>
                      <a:lnTo>
                        <a:pt x="848" y="1657"/>
                      </a:lnTo>
                      <a:lnTo>
                        <a:pt x="832" y="1693"/>
                      </a:lnTo>
                      <a:lnTo>
                        <a:pt x="817" y="1729"/>
                      </a:lnTo>
                      <a:lnTo>
                        <a:pt x="800" y="1764"/>
                      </a:lnTo>
                      <a:lnTo>
                        <a:pt x="782" y="1799"/>
                      </a:lnTo>
                      <a:lnTo>
                        <a:pt x="763" y="1834"/>
                      </a:lnTo>
                      <a:lnTo>
                        <a:pt x="742" y="1868"/>
                      </a:lnTo>
                      <a:lnTo>
                        <a:pt x="721" y="1901"/>
                      </a:lnTo>
                      <a:lnTo>
                        <a:pt x="698" y="1934"/>
                      </a:lnTo>
                      <a:lnTo>
                        <a:pt x="685" y="1953"/>
                      </a:lnTo>
                      <a:lnTo>
                        <a:pt x="685" y="1953"/>
                      </a:lnTo>
                      <a:lnTo>
                        <a:pt x="653" y="1995"/>
                      </a:lnTo>
                      <a:lnTo>
                        <a:pt x="652" y="1997"/>
                      </a:lnTo>
                      <a:lnTo>
                        <a:pt x="652" y="1997"/>
                      </a:lnTo>
                      <a:lnTo>
                        <a:pt x="650" y="1999"/>
                      </a:lnTo>
                      <a:lnTo>
                        <a:pt x="646" y="2005"/>
                      </a:lnTo>
                      <a:lnTo>
                        <a:pt x="158" y="2164"/>
                      </a:lnTo>
                      <a:close/>
                      <a:moveTo>
                        <a:pt x="245" y="1670"/>
                      </a:moveTo>
                      <a:lnTo>
                        <a:pt x="209" y="2100"/>
                      </a:lnTo>
                      <a:lnTo>
                        <a:pt x="619" y="1966"/>
                      </a:lnTo>
                      <a:lnTo>
                        <a:pt x="619" y="1966"/>
                      </a:lnTo>
                      <a:lnTo>
                        <a:pt x="649" y="1927"/>
                      </a:lnTo>
                      <a:lnTo>
                        <a:pt x="662" y="1908"/>
                      </a:lnTo>
                      <a:lnTo>
                        <a:pt x="662" y="1908"/>
                      </a:lnTo>
                      <a:lnTo>
                        <a:pt x="684" y="1877"/>
                      </a:lnTo>
                      <a:lnTo>
                        <a:pt x="704" y="1844"/>
                      </a:lnTo>
                      <a:lnTo>
                        <a:pt x="724" y="1811"/>
                      </a:lnTo>
                      <a:lnTo>
                        <a:pt x="742" y="1778"/>
                      </a:lnTo>
                      <a:lnTo>
                        <a:pt x="760" y="1744"/>
                      </a:lnTo>
                      <a:lnTo>
                        <a:pt x="776" y="1710"/>
                      </a:lnTo>
                      <a:lnTo>
                        <a:pt x="792" y="1675"/>
                      </a:lnTo>
                      <a:lnTo>
                        <a:pt x="805" y="1640"/>
                      </a:lnTo>
                      <a:lnTo>
                        <a:pt x="819" y="1604"/>
                      </a:lnTo>
                      <a:lnTo>
                        <a:pt x="831" y="1568"/>
                      </a:lnTo>
                      <a:lnTo>
                        <a:pt x="842" y="1531"/>
                      </a:lnTo>
                      <a:lnTo>
                        <a:pt x="853" y="1494"/>
                      </a:lnTo>
                      <a:lnTo>
                        <a:pt x="862" y="1456"/>
                      </a:lnTo>
                      <a:lnTo>
                        <a:pt x="869" y="1417"/>
                      </a:lnTo>
                      <a:lnTo>
                        <a:pt x="876" y="1378"/>
                      </a:lnTo>
                      <a:lnTo>
                        <a:pt x="883" y="1339"/>
                      </a:lnTo>
                      <a:lnTo>
                        <a:pt x="883" y="1336"/>
                      </a:lnTo>
                      <a:lnTo>
                        <a:pt x="883" y="1336"/>
                      </a:lnTo>
                      <a:lnTo>
                        <a:pt x="886" y="1308"/>
                      </a:lnTo>
                      <a:lnTo>
                        <a:pt x="889" y="1280"/>
                      </a:lnTo>
                      <a:lnTo>
                        <a:pt x="891" y="1252"/>
                      </a:lnTo>
                      <a:lnTo>
                        <a:pt x="891" y="1224"/>
                      </a:lnTo>
                      <a:lnTo>
                        <a:pt x="892" y="1171"/>
                      </a:lnTo>
                      <a:lnTo>
                        <a:pt x="891" y="1121"/>
                      </a:lnTo>
                      <a:lnTo>
                        <a:pt x="891" y="1121"/>
                      </a:lnTo>
                      <a:lnTo>
                        <a:pt x="891" y="1065"/>
                      </a:lnTo>
                      <a:lnTo>
                        <a:pt x="891" y="1059"/>
                      </a:lnTo>
                      <a:lnTo>
                        <a:pt x="890" y="1054"/>
                      </a:lnTo>
                      <a:lnTo>
                        <a:pt x="890" y="1054"/>
                      </a:lnTo>
                      <a:lnTo>
                        <a:pt x="889" y="1023"/>
                      </a:lnTo>
                      <a:lnTo>
                        <a:pt x="885" y="993"/>
                      </a:lnTo>
                      <a:lnTo>
                        <a:pt x="882" y="964"/>
                      </a:lnTo>
                      <a:lnTo>
                        <a:pt x="877" y="936"/>
                      </a:lnTo>
                      <a:lnTo>
                        <a:pt x="872" y="907"/>
                      </a:lnTo>
                      <a:lnTo>
                        <a:pt x="866" y="879"/>
                      </a:lnTo>
                      <a:lnTo>
                        <a:pt x="853" y="826"/>
                      </a:lnTo>
                      <a:lnTo>
                        <a:pt x="838" y="777"/>
                      </a:lnTo>
                      <a:lnTo>
                        <a:pt x="823" y="731"/>
                      </a:lnTo>
                      <a:lnTo>
                        <a:pt x="808" y="689"/>
                      </a:lnTo>
                      <a:lnTo>
                        <a:pt x="793" y="651"/>
                      </a:lnTo>
                      <a:lnTo>
                        <a:pt x="792" y="647"/>
                      </a:lnTo>
                      <a:lnTo>
                        <a:pt x="792" y="647"/>
                      </a:lnTo>
                      <a:lnTo>
                        <a:pt x="774" y="606"/>
                      </a:lnTo>
                      <a:lnTo>
                        <a:pt x="755" y="566"/>
                      </a:lnTo>
                      <a:lnTo>
                        <a:pt x="734" y="527"/>
                      </a:lnTo>
                      <a:lnTo>
                        <a:pt x="712" y="489"/>
                      </a:lnTo>
                      <a:lnTo>
                        <a:pt x="689" y="452"/>
                      </a:lnTo>
                      <a:lnTo>
                        <a:pt x="665" y="416"/>
                      </a:lnTo>
                      <a:lnTo>
                        <a:pt x="639" y="380"/>
                      </a:lnTo>
                      <a:lnTo>
                        <a:pt x="612" y="345"/>
                      </a:lnTo>
                      <a:lnTo>
                        <a:pt x="584" y="310"/>
                      </a:lnTo>
                      <a:lnTo>
                        <a:pt x="554" y="277"/>
                      </a:lnTo>
                      <a:lnTo>
                        <a:pt x="523" y="244"/>
                      </a:lnTo>
                      <a:lnTo>
                        <a:pt x="491" y="212"/>
                      </a:lnTo>
                      <a:lnTo>
                        <a:pt x="458" y="181"/>
                      </a:lnTo>
                      <a:lnTo>
                        <a:pt x="423" y="151"/>
                      </a:lnTo>
                      <a:lnTo>
                        <a:pt x="388" y="122"/>
                      </a:lnTo>
                      <a:lnTo>
                        <a:pt x="351" y="94"/>
                      </a:lnTo>
                      <a:lnTo>
                        <a:pt x="520" y="487"/>
                      </a:lnTo>
                      <a:lnTo>
                        <a:pt x="82" y="490"/>
                      </a:lnTo>
                      <a:lnTo>
                        <a:pt x="82" y="490"/>
                      </a:lnTo>
                      <a:lnTo>
                        <a:pt x="105" y="508"/>
                      </a:lnTo>
                      <a:lnTo>
                        <a:pt x="127" y="526"/>
                      </a:lnTo>
                      <a:lnTo>
                        <a:pt x="148" y="545"/>
                      </a:lnTo>
                      <a:lnTo>
                        <a:pt x="168" y="564"/>
                      </a:lnTo>
                      <a:lnTo>
                        <a:pt x="188" y="583"/>
                      </a:lnTo>
                      <a:lnTo>
                        <a:pt x="207" y="604"/>
                      </a:lnTo>
                      <a:lnTo>
                        <a:pt x="225" y="624"/>
                      </a:lnTo>
                      <a:lnTo>
                        <a:pt x="242" y="645"/>
                      </a:lnTo>
                      <a:lnTo>
                        <a:pt x="258" y="667"/>
                      </a:lnTo>
                      <a:lnTo>
                        <a:pt x="273" y="689"/>
                      </a:lnTo>
                      <a:lnTo>
                        <a:pt x="289" y="711"/>
                      </a:lnTo>
                      <a:lnTo>
                        <a:pt x="302" y="734"/>
                      </a:lnTo>
                      <a:lnTo>
                        <a:pt x="316" y="757"/>
                      </a:lnTo>
                      <a:lnTo>
                        <a:pt x="328" y="781"/>
                      </a:lnTo>
                      <a:lnTo>
                        <a:pt x="340" y="805"/>
                      </a:lnTo>
                      <a:lnTo>
                        <a:pt x="351" y="830"/>
                      </a:lnTo>
                      <a:lnTo>
                        <a:pt x="351" y="831"/>
                      </a:lnTo>
                      <a:lnTo>
                        <a:pt x="351" y="831"/>
                      </a:lnTo>
                      <a:lnTo>
                        <a:pt x="365" y="866"/>
                      </a:lnTo>
                      <a:lnTo>
                        <a:pt x="377" y="900"/>
                      </a:lnTo>
                      <a:lnTo>
                        <a:pt x="387" y="931"/>
                      </a:lnTo>
                      <a:lnTo>
                        <a:pt x="396" y="962"/>
                      </a:lnTo>
                      <a:lnTo>
                        <a:pt x="403" y="991"/>
                      </a:lnTo>
                      <a:lnTo>
                        <a:pt x="407" y="1018"/>
                      </a:lnTo>
                      <a:lnTo>
                        <a:pt x="412" y="1045"/>
                      </a:lnTo>
                      <a:lnTo>
                        <a:pt x="414" y="1071"/>
                      </a:lnTo>
                      <a:lnTo>
                        <a:pt x="414" y="1072"/>
                      </a:lnTo>
                      <a:lnTo>
                        <a:pt x="414" y="1072"/>
                      </a:lnTo>
                      <a:lnTo>
                        <a:pt x="414" y="1128"/>
                      </a:lnTo>
                      <a:lnTo>
                        <a:pt x="414" y="1129"/>
                      </a:lnTo>
                      <a:lnTo>
                        <a:pt x="414" y="1129"/>
                      </a:lnTo>
                      <a:lnTo>
                        <a:pt x="415" y="1168"/>
                      </a:lnTo>
                      <a:lnTo>
                        <a:pt x="415" y="1205"/>
                      </a:lnTo>
                      <a:lnTo>
                        <a:pt x="413" y="1241"/>
                      </a:lnTo>
                      <a:lnTo>
                        <a:pt x="410" y="1273"/>
                      </a:lnTo>
                      <a:lnTo>
                        <a:pt x="410" y="1273"/>
                      </a:lnTo>
                      <a:lnTo>
                        <a:pt x="403" y="1319"/>
                      </a:lnTo>
                      <a:lnTo>
                        <a:pt x="392" y="1364"/>
                      </a:lnTo>
                      <a:lnTo>
                        <a:pt x="381" y="1408"/>
                      </a:lnTo>
                      <a:lnTo>
                        <a:pt x="367" y="1451"/>
                      </a:lnTo>
                      <a:lnTo>
                        <a:pt x="351" y="1492"/>
                      </a:lnTo>
                      <a:lnTo>
                        <a:pt x="333" y="1532"/>
                      </a:lnTo>
                      <a:lnTo>
                        <a:pt x="311" y="1570"/>
                      </a:lnTo>
                      <a:lnTo>
                        <a:pt x="289" y="1608"/>
                      </a:lnTo>
                      <a:lnTo>
                        <a:pt x="279" y="1622"/>
                      </a:lnTo>
                      <a:lnTo>
                        <a:pt x="279" y="1622"/>
                      </a:lnTo>
                      <a:lnTo>
                        <a:pt x="262" y="1647"/>
                      </a:lnTo>
                      <a:lnTo>
                        <a:pt x="245" y="1670"/>
                      </a:lnTo>
                      <a:lnTo>
                        <a:pt x="245" y="16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a:off x="5383213" y="441325"/>
                  <a:ext cx="3043238" cy="1289050"/>
                </a:xfrm>
                <a:custGeom>
                  <a:rect b="b" l="l" r="r" t="t"/>
                  <a:pathLst>
                    <a:path extrusionOk="0" h="812" w="1917">
                      <a:moveTo>
                        <a:pt x="1732" y="218"/>
                      </a:moveTo>
                      <a:lnTo>
                        <a:pt x="1730" y="215"/>
                      </a:lnTo>
                      <a:lnTo>
                        <a:pt x="1730" y="215"/>
                      </a:lnTo>
                      <a:lnTo>
                        <a:pt x="1683" y="185"/>
                      </a:lnTo>
                      <a:lnTo>
                        <a:pt x="1662" y="173"/>
                      </a:lnTo>
                      <a:lnTo>
                        <a:pt x="1662" y="173"/>
                      </a:lnTo>
                      <a:lnTo>
                        <a:pt x="1618" y="149"/>
                      </a:lnTo>
                      <a:lnTo>
                        <a:pt x="1575" y="128"/>
                      </a:lnTo>
                      <a:lnTo>
                        <a:pt x="1531" y="108"/>
                      </a:lnTo>
                      <a:lnTo>
                        <a:pt x="1486" y="88"/>
                      </a:lnTo>
                      <a:lnTo>
                        <a:pt x="1440" y="72"/>
                      </a:lnTo>
                      <a:lnTo>
                        <a:pt x="1395" y="57"/>
                      </a:lnTo>
                      <a:lnTo>
                        <a:pt x="1348" y="43"/>
                      </a:lnTo>
                      <a:lnTo>
                        <a:pt x="1301" y="32"/>
                      </a:lnTo>
                      <a:lnTo>
                        <a:pt x="1255" y="22"/>
                      </a:lnTo>
                      <a:lnTo>
                        <a:pt x="1208" y="14"/>
                      </a:lnTo>
                      <a:lnTo>
                        <a:pt x="1161" y="7"/>
                      </a:lnTo>
                      <a:lnTo>
                        <a:pt x="1113" y="3"/>
                      </a:lnTo>
                      <a:lnTo>
                        <a:pt x="1066" y="1"/>
                      </a:lnTo>
                      <a:lnTo>
                        <a:pt x="1019" y="0"/>
                      </a:lnTo>
                      <a:lnTo>
                        <a:pt x="971" y="0"/>
                      </a:lnTo>
                      <a:lnTo>
                        <a:pt x="924" y="2"/>
                      </a:lnTo>
                      <a:lnTo>
                        <a:pt x="877" y="6"/>
                      </a:lnTo>
                      <a:lnTo>
                        <a:pt x="830" y="12"/>
                      </a:lnTo>
                      <a:lnTo>
                        <a:pt x="782" y="20"/>
                      </a:lnTo>
                      <a:lnTo>
                        <a:pt x="735" y="29"/>
                      </a:lnTo>
                      <a:lnTo>
                        <a:pt x="689" y="40"/>
                      </a:lnTo>
                      <a:lnTo>
                        <a:pt x="642" y="52"/>
                      </a:lnTo>
                      <a:lnTo>
                        <a:pt x="597" y="67"/>
                      </a:lnTo>
                      <a:lnTo>
                        <a:pt x="551" y="83"/>
                      </a:lnTo>
                      <a:lnTo>
                        <a:pt x="506" y="101"/>
                      </a:lnTo>
                      <a:lnTo>
                        <a:pt x="461" y="120"/>
                      </a:lnTo>
                      <a:lnTo>
                        <a:pt x="417" y="141"/>
                      </a:lnTo>
                      <a:lnTo>
                        <a:pt x="373" y="164"/>
                      </a:lnTo>
                      <a:lnTo>
                        <a:pt x="329" y="189"/>
                      </a:lnTo>
                      <a:lnTo>
                        <a:pt x="287" y="216"/>
                      </a:lnTo>
                      <a:lnTo>
                        <a:pt x="246" y="243"/>
                      </a:lnTo>
                      <a:lnTo>
                        <a:pt x="204" y="273"/>
                      </a:lnTo>
                      <a:lnTo>
                        <a:pt x="198" y="276"/>
                      </a:lnTo>
                      <a:lnTo>
                        <a:pt x="194" y="281"/>
                      </a:lnTo>
                      <a:lnTo>
                        <a:pt x="194" y="281"/>
                      </a:lnTo>
                      <a:lnTo>
                        <a:pt x="147" y="319"/>
                      </a:lnTo>
                      <a:lnTo>
                        <a:pt x="147" y="319"/>
                      </a:lnTo>
                      <a:lnTo>
                        <a:pt x="93" y="362"/>
                      </a:lnTo>
                      <a:lnTo>
                        <a:pt x="51" y="396"/>
                      </a:lnTo>
                      <a:lnTo>
                        <a:pt x="22" y="420"/>
                      </a:lnTo>
                      <a:lnTo>
                        <a:pt x="0" y="441"/>
                      </a:lnTo>
                      <a:lnTo>
                        <a:pt x="2" y="442"/>
                      </a:lnTo>
                      <a:lnTo>
                        <a:pt x="461" y="345"/>
                      </a:lnTo>
                      <a:lnTo>
                        <a:pt x="371" y="809"/>
                      </a:lnTo>
                      <a:lnTo>
                        <a:pt x="371" y="809"/>
                      </a:lnTo>
                      <a:lnTo>
                        <a:pt x="368" y="812"/>
                      </a:lnTo>
                      <a:lnTo>
                        <a:pt x="368" y="812"/>
                      </a:lnTo>
                      <a:lnTo>
                        <a:pt x="387" y="795"/>
                      </a:lnTo>
                      <a:lnTo>
                        <a:pt x="416" y="773"/>
                      </a:lnTo>
                      <a:lnTo>
                        <a:pt x="472" y="728"/>
                      </a:lnTo>
                      <a:lnTo>
                        <a:pt x="472" y="728"/>
                      </a:lnTo>
                      <a:lnTo>
                        <a:pt x="521" y="687"/>
                      </a:lnTo>
                      <a:lnTo>
                        <a:pt x="521" y="687"/>
                      </a:lnTo>
                      <a:lnTo>
                        <a:pt x="546" y="670"/>
                      </a:lnTo>
                      <a:lnTo>
                        <a:pt x="571" y="653"/>
                      </a:lnTo>
                      <a:lnTo>
                        <a:pt x="596" y="639"/>
                      </a:lnTo>
                      <a:lnTo>
                        <a:pt x="620" y="624"/>
                      </a:lnTo>
                      <a:lnTo>
                        <a:pt x="646" y="611"/>
                      </a:lnTo>
                      <a:lnTo>
                        <a:pt x="672" y="598"/>
                      </a:lnTo>
                      <a:lnTo>
                        <a:pt x="699" y="586"/>
                      </a:lnTo>
                      <a:lnTo>
                        <a:pt x="725" y="576"/>
                      </a:lnTo>
                      <a:lnTo>
                        <a:pt x="752" y="566"/>
                      </a:lnTo>
                      <a:lnTo>
                        <a:pt x="779" y="558"/>
                      </a:lnTo>
                      <a:lnTo>
                        <a:pt x="806" y="550"/>
                      </a:lnTo>
                      <a:lnTo>
                        <a:pt x="833" y="543"/>
                      </a:lnTo>
                      <a:lnTo>
                        <a:pt x="860" y="538"/>
                      </a:lnTo>
                      <a:lnTo>
                        <a:pt x="888" y="532"/>
                      </a:lnTo>
                      <a:lnTo>
                        <a:pt x="915" y="529"/>
                      </a:lnTo>
                      <a:lnTo>
                        <a:pt x="943" y="525"/>
                      </a:lnTo>
                      <a:lnTo>
                        <a:pt x="970" y="524"/>
                      </a:lnTo>
                      <a:lnTo>
                        <a:pt x="998" y="523"/>
                      </a:lnTo>
                      <a:lnTo>
                        <a:pt x="1027" y="523"/>
                      </a:lnTo>
                      <a:lnTo>
                        <a:pt x="1054" y="524"/>
                      </a:lnTo>
                      <a:lnTo>
                        <a:pt x="1082" y="526"/>
                      </a:lnTo>
                      <a:lnTo>
                        <a:pt x="1109" y="529"/>
                      </a:lnTo>
                      <a:lnTo>
                        <a:pt x="1137" y="533"/>
                      </a:lnTo>
                      <a:lnTo>
                        <a:pt x="1164" y="538"/>
                      </a:lnTo>
                      <a:lnTo>
                        <a:pt x="1191" y="543"/>
                      </a:lnTo>
                      <a:lnTo>
                        <a:pt x="1218" y="550"/>
                      </a:lnTo>
                      <a:lnTo>
                        <a:pt x="1245" y="558"/>
                      </a:lnTo>
                      <a:lnTo>
                        <a:pt x="1272" y="567"/>
                      </a:lnTo>
                      <a:lnTo>
                        <a:pt x="1298" y="577"/>
                      </a:lnTo>
                      <a:lnTo>
                        <a:pt x="1325" y="587"/>
                      </a:lnTo>
                      <a:lnTo>
                        <a:pt x="1351" y="599"/>
                      </a:lnTo>
                      <a:lnTo>
                        <a:pt x="1375" y="612"/>
                      </a:lnTo>
                      <a:lnTo>
                        <a:pt x="1391" y="620"/>
                      </a:lnTo>
                      <a:lnTo>
                        <a:pt x="1391" y="620"/>
                      </a:lnTo>
                      <a:lnTo>
                        <a:pt x="1418" y="635"/>
                      </a:lnTo>
                      <a:lnTo>
                        <a:pt x="1444" y="651"/>
                      </a:lnTo>
                      <a:lnTo>
                        <a:pt x="1444" y="651"/>
                      </a:lnTo>
                      <a:lnTo>
                        <a:pt x="1445" y="652"/>
                      </a:lnTo>
                      <a:lnTo>
                        <a:pt x="1917" y="649"/>
                      </a:lnTo>
                      <a:lnTo>
                        <a:pt x="1732" y="218"/>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a:off x="5332413" y="404813"/>
                  <a:ext cx="3149600" cy="1350962"/>
                </a:xfrm>
                <a:custGeom>
                  <a:rect b="b" l="l" r="r" t="t"/>
                  <a:pathLst>
                    <a:path extrusionOk="0" h="851" w="1984">
                      <a:moveTo>
                        <a:pt x="415" y="851"/>
                      </a:moveTo>
                      <a:lnTo>
                        <a:pt x="395" y="830"/>
                      </a:lnTo>
                      <a:lnTo>
                        <a:pt x="381" y="827"/>
                      </a:lnTo>
                      <a:lnTo>
                        <a:pt x="463" y="397"/>
                      </a:lnTo>
                      <a:lnTo>
                        <a:pt x="26" y="490"/>
                      </a:lnTo>
                      <a:lnTo>
                        <a:pt x="0" y="464"/>
                      </a:lnTo>
                      <a:lnTo>
                        <a:pt x="17" y="448"/>
                      </a:lnTo>
                      <a:lnTo>
                        <a:pt x="17" y="448"/>
                      </a:lnTo>
                      <a:lnTo>
                        <a:pt x="38" y="428"/>
                      </a:lnTo>
                      <a:lnTo>
                        <a:pt x="68" y="402"/>
                      </a:lnTo>
                      <a:lnTo>
                        <a:pt x="110" y="368"/>
                      </a:lnTo>
                      <a:lnTo>
                        <a:pt x="165" y="324"/>
                      </a:lnTo>
                      <a:lnTo>
                        <a:pt x="166" y="323"/>
                      </a:lnTo>
                      <a:lnTo>
                        <a:pt x="166" y="323"/>
                      </a:lnTo>
                      <a:lnTo>
                        <a:pt x="211" y="287"/>
                      </a:lnTo>
                      <a:lnTo>
                        <a:pt x="217" y="281"/>
                      </a:lnTo>
                      <a:lnTo>
                        <a:pt x="223" y="278"/>
                      </a:lnTo>
                      <a:lnTo>
                        <a:pt x="223" y="278"/>
                      </a:lnTo>
                      <a:lnTo>
                        <a:pt x="269" y="244"/>
                      </a:lnTo>
                      <a:lnTo>
                        <a:pt x="315" y="214"/>
                      </a:lnTo>
                      <a:lnTo>
                        <a:pt x="363" y="185"/>
                      </a:lnTo>
                      <a:lnTo>
                        <a:pt x="412" y="158"/>
                      </a:lnTo>
                      <a:lnTo>
                        <a:pt x="461" y="133"/>
                      </a:lnTo>
                      <a:lnTo>
                        <a:pt x="511" y="110"/>
                      </a:lnTo>
                      <a:lnTo>
                        <a:pt x="562" y="89"/>
                      </a:lnTo>
                      <a:lnTo>
                        <a:pt x="613" y="71"/>
                      </a:lnTo>
                      <a:lnTo>
                        <a:pt x="666" y="54"/>
                      </a:lnTo>
                      <a:lnTo>
                        <a:pt x="718" y="39"/>
                      </a:lnTo>
                      <a:lnTo>
                        <a:pt x="772" y="28"/>
                      </a:lnTo>
                      <a:lnTo>
                        <a:pt x="825" y="18"/>
                      </a:lnTo>
                      <a:lnTo>
                        <a:pt x="879" y="10"/>
                      </a:lnTo>
                      <a:lnTo>
                        <a:pt x="934" y="5"/>
                      </a:lnTo>
                      <a:lnTo>
                        <a:pt x="988" y="1"/>
                      </a:lnTo>
                      <a:lnTo>
                        <a:pt x="1043" y="0"/>
                      </a:lnTo>
                      <a:lnTo>
                        <a:pt x="1043" y="0"/>
                      </a:lnTo>
                      <a:lnTo>
                        <a:pt x="1087" y="0"/>
                      </a:lnTo>
                      <a:lnTo>
                        <a:pt x="1130" y="2"/>
                      </a:lnTo>
                      <a:lnTo>
                        <a:pt x="1172" y="7"/>
                      </a:lnTo>
                      <a:lnTo>
                        <a:pt x="1215" y="11"/>
                      </a:lnTo>
                      <a:lnTo>
                        <a:pt x="1258" y="18"/>
                      </a:lnTo>
                      <a:lnTo>
                        <a:pt x="1301" y="25"/>
                      </a:lnTo>
                      <a:lnTo>
                        <a:pt x="1343" y="35"/>
                      </a:lnTo>
                      <a:lnTo>
                        <a:pt x="1385" y="45"/>
                      </a:lnTo>
                      <a:lnTo>
                        <a:pt x="1427" y="56"/>
                      </a:lnTo>
                      <a:lnTo>
                        <a:pt x="1468" y="70"/>
                      </a:lnTo>
                      <a:lnTo>
                        <a:pt x="1509" y="84"/>
                      </a:lnTo>
                      <a:lnTo>
                        <a:pt x="1549" y="100"/>
                      </a:lnTo>
                      <a:lnTo>
                        <a:pt x="1589" y="117"/>
                      </a:lnTo>
                      <a:lnTo>
                        <a:pt x="1628" y="136"/>
                      </a:lnTo>
                      <a:lnTo>
                        <a:pt x="1667" y="155"/>
                      </a:lnTo>
                      <a:lnTo>
                        <a:pt x="1706" y="177"/>
                      </a:lnTo>
                      <a:lnTo>
                        <a:pt x="1726" y="189"/>
                      </a:lnTo>
                      <a:lnTo>
                        <a:pt x="1726" y="189"/>
                      </a:lnTo>
                      <a:lnTo>
                        <a:pt x="1774" y="219"/>
                      </a:lnTo>
                      <a:lnTo>
                        <a:pt x="1780" y="223"/>
                      </a:lnTo>
                      <a:lnTo>
                        <a:pt x="1984" y="695"/>
                      </a:lnTo>
                      <a:lnTo>
                        <a:pt x="1470" y="698"/>
                      </a:lnTo>
                      <a:lnTo>
                        <a:pt x="1464" y="693"/>
                      </a:lnTo>
                      <a:lnTo>
                        <a:pt x="1464" y="693"/>
                      </a:lnTo>
                      <a:lnTo>
                        <a:pt x="1438" y="678"/>
                      </a:lnTo>
                      <a:lnTo>
                        <a:pt x="1412" y="663"/>
                      </a:lnTo>
                      <a:lnTo>
                        <a:pt x="1397" y="655"/>
                      </a:lnTo>
                      <a:lnTo>
                        <a:pt x="1397" y="655"/>
                      </a:lnTo>
                      <a:lnTo>
                        <a:pt x="1377" y="645"/>
                      </a:lnTo>
                      <a:lnTo>
                        <a:pt x="1356" y="635"/>
                      </a:lnTo>
                      <a:lnTo>
                        <a:pt x="1334" y="626"/>
                      </a:lnTo>
                      <a:lnTo>
                        <a:pt x="1313" y="618"/>
                      </a:lnTo>
                      <a:lnTo>
                        <a:pt x="1292" y="610"/>
                      </a:lnTo>
                      <a:lnTo>
                        <a:pt x="1270" y="602"/>
                      </a:lnTo>
                      <a:lnTo>
                        <a:pt x="1248" y="597"/>
                      </a:lnTo>
                      <a:lnTo>
                        <a:pt x="1225" y="590"/>
                      </a:lnTo>
                      <a:lnTo>
                        <a:pt x="1203" y="585"/>
                      </a:lnTo>
                      <a:lnTo>
                        <a:pt x="1180" y="581"/>
                      </a:lnTo>
                      <a:lnTo>
                        <a:pt x="1158" y="577"/>
                      </a:lnTo>
                      <a:lnTo>
                        <a:pt x="1135" y="574"/>
                      </a:lnTo>
                      <a:lnTo>
                        <a:pt x="1113" y="572"/>
                      </a:lnTo>
                      <a:lnTo>
                        <a:pt x="1089" y="570"/>
                      </a:lnTo>
                      <a:lnTo>
                        <a:pt x="1066" y="568"/>
                      </a:lnTo>
                      <a:lnTo>
                        <a:pt x="1044" y="568"/>
                      </a:lnTo>
                      <a:lnTo>
                        <a:pt x="1044" y="568"/>
                      </a:lnTo>
                      <a:lnTo>
                        <a:pt x="1011" y="568"/>
                      </a:lnTo>
                      <a:lnTo>
                        <a:pt x="980" y="571"/>
                      </a:lnTo>
                      <a:lnTo>
                        <a:pt x="948" y="574"/>
                      </a:lnTo>
                      <a:lnTo>
                        <a:pt x="918" y="579"/>
                      </a:lnTo>
                      <a:lnTo>
                        <a:pt x="886" y="584"/>
                      </a:lnTo>
                      <a:lnTo>
                        <a:pt x="856" y="591"/>
                      </a:lnTo>
                      <a:lnTo>
                        <a:pt x="826" y="600"/>
                      </a:lnTo>
                      <a:lnTo>
                        <a:pt x="795" y="609"/>
                      </a:lnTo>
                      <a:lnTo>
                        <a:pt x="765" y="620"/>
                      </a:lnTo>
                      <a:lnTo>
                        <a:pt x="736" y="631"/>
                      </a:lnTo>
                      <a:lnTo>
                        <a:pt x="706" y="645"/>
                      </a:lnTo>
                      <a:lnTo>
                        <a:pt x="678" y="658"/>
                      </a:lnTo>
                      <a:lnTo>
                        <a:pt x="649" y="674"/>
                      </a:lnTo>
                      <a:lnTo>
                        <a:pt x="622" y="691"/>
                      </a:lnTo>
                      <a:lnTo>
                        <a:pt x="595" y="709"/>
                      </a:lnTo>
                      <a:lnTo>
                        <a:pt x="568" y="728"/>
                      </a:lnTo>
                      <a:lnTo>
                        <a:pt x="568" y="728"/>
                      </a:lnTo>
                      <a:lnTo>
                        <a:pt x="517" y="768"/>
                      </a:lnTo>
                      <a:lnTo>
                        <a:pt x="517" y="769"/>
                      </a:lnTo>
                      <a:lnTo>
                        <a:pt x="517" y="769"/>
                      </a:lnTo>
                      <a:lnTo>
                        <a:pt x="462" y="813"/>
                      </a:lnTo>
                      <a:lnTo>
                        <a:pt x="434" y="835"/>
                      </a:lnTo>
                      <a:lnTo>
                        <a:pt x="415" y="851"/>
                      </a:lnTo>
                      <a:lnTo>
                        <a:pt x="415" y="851"/>
                      </a:lnTo>
                      <a:close/>
                      <a:moveTo>
                        <a:pt x="521" y="339"/>
                      </a:moveTo>
                      <a:lnTo>
                        <a:pt x="436" y="776"/>
                      </a:lnTo>
                      <a:lnTo>
                        <a:pt x="436" y="776"/>
                      </a:lnTo>
                      <a:lnTo>
                        <a:pt x="489" y="733"/>
                      </a:lnTo>
                      <a:lnTo>
                        <a:pt x="489" y="733"/>
                      </a:lnTo>
                      <a:lnTo>
                        <a:pt x="489" y="733"/>
                      </a:lnTo>
                      <a:lnTo>
                        <a:pt x="540" y="693"/>
                      </a:lnTo>
                      <a:lnTo>
                        <a:pt x="541" y="692"/>
                      </a:lnTo>
                      <a:lnTo>
                        <a:pt x="541" y="692"/>
                      </a:lnTo>
                      <a:lnTo>
                        <a:pt x="569" y="672"/>
                      </a:lnTo>
                      <a:lnTo>
                        <a:pt x="597" y="653"/>
                      </a:lnTo>
                      <a:lnTo>
                        <a:pt x="627" y="636"/>
                      </a:lnTo>
                      <a:lnTo>
                        <a:pt x="657" y="619"/>
                      </a:lnTo>
                      <a:lnTo>
                        <a:pt x="687" y="604"/>
                      </a:lnTo>
                      <a:lnTo>
                        <a:pt x="718" y="590"/>
                      </a:lnTo>
                      <a:lnTo>
                        <a:pt x="749" y="577"/>
                      </a:lnTo>
                      <a:lnTo>
                        <a:pt x="781" y="566"/>
                      </a:lnTo>
                      <a:lnTo>
                        <a:pt x="812" y="556"/>
                      </a:lnTo>
                      <a:lnTo>
                        <a:pt x="845" y="547"/>
                      </a:lnTo>
                      <a:lnTo>
                        <a:pt x="877" y="540"/>
                      </a:lnTo>
                      <a:lnTo>
                        <a:pt x="910" y="534"/>
                      </a:lnTo>
                      <a:lnTo>
                        <a:pt x="943" y="529"/>
                      </a:lnTo>
                      <a:lnTo>
                        <a:pt x="976" y="526"/>
                      </a:lnTo>
                      <a:lnTo>
                        <a:pt x="1010" y="523"/>
                      </a:lnTo>
                      <a:lnTo>
                        <a:pt x="1044" y="523"/>
                      </a:lnTo>
                      <a:lnTo>
                        <a:pt x="1044" y="523"/>
                      </a:lnTo>
                      <a:lnTo>
                        <a:pt x="1068" y="523"/>
                      </a:lnTo>
                      <a:lnTo>
                        <a:pt x="1092" y="525"/>
                      </a:lnTo>
                      <a:lnTo>
                        <a:pt x="1116" y="527"/>
                      </a:lnTo>
                      <a:lnTo>
                        <a:pt x="1141" y="529"/>
                      </a:lnTo>
                      <a:lnTo>
                        <a:pt x="1164" y="532"/>
                      </a:lnTo>
                      <a:lnTo>
                        <a:pt x="1189" y="537"/>
                      </a:lnTo>
                      <a:lnTo>
                        <a:pt x="1213" y="541"/>
                      </a:lnTo>
                      <a:lnTo>
                        <a:pt x="1236" y="547"/>
                      </a:lnTo>
                      <a:lnTo>
                        <a:pt x="1260" y="553"/>
                      </a:lnTo>
                      <a:lnTo>
                        <a:pt x="1284" y="559"/>
                      </a:lnTo>
                      <a:lnTo>
                        <a:pt x="1306" y="567"/>
                      </a:lnTo>
                      <a:lnTo>
                        <a:pt x="1329" y="575"/>
                      </a:lnTo>
                      <a:lnTo>
                        <a:pt x="1352" y="584"/>
                      </a:lnTo>
                      <a:lnTo>
                        <a:pt x="1375" y="594"/>
                      </a:lnTo>
                      <a:lnTo>
                        <a:pt x="1396" y="604"/>
                      </a:lnTo>
                      <a:lnTo>
                        <a:pt x="1419" y="615"/>
                      </a:lnTo>
                      <a:lnTo>
                        <a:pt x="1433" y="624"/>
                      </a:lnTo>
                      <a:lnTo>
                        <a:pt x="1433" y="624"/>
                      </a:lnTo>
                      <a:lnTo>
                        <a:pt x="1459" y="637"/>
                      </a:lnTo>
                      <a:lnTo>
                        <a:pt x="1484" y="653"/>
                      </a:lnTo>
                      <a:lnTo>
                        <a:pt x="1915" y="649"/>
                      </a:lnTo>
                      <a:lnTo>
                        <a:pt x="1744" y="253"/>
                      </a:lnTo>
                      <a:lnTo>
                        <a:pt x="1744" y="253"/>
                      </a:lnTo>
                      <a:lnTo>
                        <a:pt x="1703" y="227"/>
                      </a:lnTo>
                      <a:lnTo>
                        <a:pt x="1683" y="216"/>
                      </a:lnTo>
                      <a:lnTo>
                        <a:pt x="1683" y="216"/>
                      </a:lnTo>
                      <a:lnTo>
                        <a:pt x="1646" y="196"/>
                      </a:lnTo>
                      <a:lnTo>
                        <a:pt x="1609" y="177"/>
                      </a:lnTo>
                      <a:lnTo>
                        <a:pt x="1571" y="159"/>
                      </a:lnTo>
                      <a:lnTo>
                        <a:pt x="1531" y="142"/>
                      </a:lnTo>
                      <a:lnTo>
                        <a:pt x="1493" y="126"/>
                      </a:lnTo>
                      <a:lnTo>
                        <a:pt x="1454" y="113"/>
                      </a:lnTo>
                      <a:lnTo>
                        <a:pt x="1413" y="100"/>
                      </a:lnTo>
                      <a:lnTo>
                        <a:pt x="1374" y="89"/>
                      </a:lnTo>
                      <a:lnTo>
                        <a:pt x="1333" y="79"/>
                      </a:lnTo>
                      <a:lnTo>
                        <a:pt x="1292" y="70"/>
                      </a:lnTo>
                      <a:lnTo>
                        <a:pt x="1251" y="62"/>
                      </a:lnTo>
                      <a:lnTo>
                        <a:pt x="1209" y="56"/>
                      </a:lnTo>
                      <a:lnTo>
                        <a:pt x="1168" y="51"/>
                      </a:lnTo>
                      <a:lnTo>
                        <a:pt x="1126" y="47"/>
                      </a:lnTo>
                      <a:lnTo>
                        <a:pt x="1084" y="45"/>
                      </a:lnTo>
                      <a:lnTo>
                        <a:pt x="1043" y="45"/>
                      </a:lnTo>
                      <a:lnTo>
                        <a:pt x="1043" y="45"/>
                      </a:lnTo>
                      <a:lnTo>
                        <a:pt x="990" y="46"/>
                      </a:lnTo>
                      <a:lnTo>
                        <a:pt x="937" y="50"/>
                      </a:lnTo>
                      <a:lnTo>
                        <a:pt x="884" y="54"/>
                      </a:lnTo>
                      <a:lnTo>
                        <a:pt x="832" y="62"/>
                      </a:lnTo>
                      <a:lnTo>
                        <a:pt x="781" y="72"/>
                      </a:lnTo>
                      <a:lnTo>
                        <a:pt x="729" y="83"/>
                      </a:lnTo>
                      <a:lnTo>
                        <a:pt x="678" y="98"/>
                      </a:lnTo>
                      <a:lnTo>
                        <a:pt x="628" y="114"/>
                      </a:lnTo>
                      <a:lnTo>
                        <a:pt x="578" y="132"/>
                      </a:lnTo>
                      <a:lnTo>
                        <a:pt x="529" y="152"/>
                      </a:lnTo>
                      <a:lnTo>
                        <a:pt x="480" y="173"/>
                      </a:lnTo>
                      <a:lnTo>
                        <a:pt x="433" y="198"/>
                      </a:lnTo>
                      <a:lnTo>
                        <a:pt x="386" y="224"/>
                      </a:lnTo>
                      <a:lnTo>
                        <a:pt x="340" y="252"/>
                      </a:lnTo>
                      <a:lnTo>
                        <a:pt x="293" y="281"/>
                      </a:lnTo>
                      <a:lnTo>
                        <a:pt x="250" y="314"/>
                      </a:lnTo>
                      <a:lnTo>
                        <a:pt x="245" y="317"/>
                      </a:lnTo>
                      <a:lnTo>
                        <a:pt x="239" y="322"/>
                      </a:lnTo>
                      <a:lnTo>
                        <a:pt x="239" y="322"/>
                      </a:lnTo>
                      <a:lnTo>
                        <a:pt x="193" y="358"/>
                      </a:lnTo>
                      <a:lnTo>
                        <a:pt x="193" y="359"/>
                      </a:lnTo>
                      <a:lnTo>
                        <a:pt x="193" y="359"/>
                      </a:lnTo>
                      <a:lnTo>
                        <a:pt x="110" y="427"/>
                      </a:lnTo>
                      <a:lnTo>
                        <a:pt x="521" y="33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a:off x="2976563" y="989013"/>
                  <a:ext cx="3138488" cy="3233737"/>
                </a:xfrm>
                <a:custGeom>
                  <a:rect b="b" l="l" r="r" t="t"/>
                  <a:pathLst>
                    <a:path extrusionOk="0" h="2037" w="1977">
                      <a:moveTo>
                        <a:pt x="1518" y="97"/>
                      </a:moveTo>
                      <a:lnTo>
                        <a:pt x="1514" y="98"/>
                      </a:lnTo>
                      <a:lnTo>
                        <a:pt x="1514" y="98"/>
                      </a:lnTo>
                      <a:lnTo>
                        <a:pt x="1474" y="140"/>
                      </a:lnTo>
                      <a:lnTo>
                        <a:pt x="1458" y="155"/>
                      </a:lnTo>
                      <a:lnTo>
                        <a:pt x="1458" y="155"/>
                      </a:lnTo>
                      <a:lnTo>
                        <a:pt x="1272" y="347"/>
                      </a:lnTo>
                      <a:lnTo>
                        <a:pt x="1100" y="526"/>
                      </a:lnTo>
                      <a:lnTo>
                        <a:pt x="1100" y="526"/>
                      </a:lnTo>
                      <a:lnTo>
                        <a:pt x="965" y="666"/>
                      </a:lnTo>
                      <a:lnTo>
                        <a:pt x="818" y="818"/>
                      </a:lnTo>
                      <a:lnTo>
                        <a:pt x="813" y="824"/>
                      </a:lnTo>
                      <a:lnTo>
                        <a:pt x="813" y="824"/>
                      </a:lnTo>
                      <a:lnTo>
                        <a:pt x="725" y="910"/>
                      </a:lnTo>
                      <a:lnTo>
                        <a:pt x="641" y="996"/>
                      </a:lnTo>
                      <a:lnTo>
                        <a:pt x="478" y="1166"/>
                      </a:lnTo>
                      <a:lnTo>
                        <a:pt x="478" y="1166"/>
                      </a:lnTo>
                      <a:lnTo>
                        <a:pt x="361" y="1287"/>
                      </a:lnTo>
                      <a:lnTo>
                        <a:pt x="244" y="1406"/>
                      </a:lnTo>
                      <a:lnTo>
                        <a:pt x="185" y="1466"/>
                      </a:lnTo>
                      <a:lnTo>
                        <a:pt x="125" y="1524"/>
                      </a:lnTo>
                      <a:lnTo>
                        <a:pt x="63" y="1584"/>
                      </a:lnTo>
                      <a:lnTo>
                        <a:pt x="0" y="1642"/>
                      </a:lnTo>
                      <a:lnTo>
                        <a:pt x="0" y="1642"/>
                      </a:lnTo>
                      <a:lnTo>
                        <a:pt x="9" y="1636"/>
                      </a:lnTo>
                      <a:lnTo>
                        <a:pt x="480" y="1609"/>
                      </a:lnTo>
                      <a:lnTo>
                        <a:pt x="332" y="2026"/>
                      </a:lnTo>
                      <a:lnTo>
                        <a:pt x="342" y="2037"/>
                      </a:lnTo>
                      <a:lnTo>
                        <a:pt x="342" y="2037"/>
                      </a:lnTo>
                      <a:lnTo>
                        <a:pt x="411" y="1972"/>
                      </a:lnTo>
                      <a:lnTo>
                        <a:pt x="479" y="1908"/>
                      </a:lnTo>
                      <a:lnTo>
                        <a:pt x="545" y="1844"/>
                      </a:lnTo>
                      <a:lnTo>
                        <a:pt x="609" y="1780"/>
                      </a:lnTo>
                      <a:lnTo>
                        <a:pt x="733" y="1652"/>
                      </a:lnTo>
                      <a:lnTo>
                        <a:pt x="854" y="1528"/>
                      </a:lnTo>
                      <a:lnTo>
                        <a:pt x="854" y="1528"/>
                      </a:lnTo>
                      <a:lnTo>
                        <a:pt x="1017" y="1359"/>
                      </a:lnTo>
                      <a:lnTo>
                        <a:pt x="1101" y="1273"/>
                      </a:lnTo>
                      <a:lnTo>
                        <a:pt x="1187" y="1189"/>
                      </a:lnTo>
                      <a:lnTo>
                        <a:pt x="1189" y="1186"/>
                      </a:lnTo>
                      <a:lnTo>
                        <a:pt x="1619" y="740"/>
                      </a:lnTo>
                      <a:lnTo>
                        <a:pt x="1619" y="740"/>
                      </a:lnTo>
                      <a:lnTo>
                        <a:pt x="1831" y="521"/>
                      </a:lnTo>
                      <a:lnTo>
                        <a:pt x="1846" y="505"/>
                      </a:lnTo>
                      <a:lnTo>
                        <a:pt x="1846" y="505"/>
                      </a:lnTo>
                      <a:lnTo>
                        <a:pt x="1884" y="467"/>
                      </a:lnTo>
                      <a:lnTo>
                        <a:pt x="1884" y="467"/>
                      </a:lnTo>
                      <a:lnTo>
                        <a:pt x="1887" y="464"/>
                      </a:lnTo>
                      <a:lnTo>
                        <a:pt x="1977" y="0"/>
                      </a:lnTo>
                      <a:lnTo>
                        <a:pt x="1518" y="97"/>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2951163" y="942975"/>
                  <a:ext cx="3208338" cy="3330575"/>
                </a:xfrm>
                <a:custGeom>
                  <a:rect b="b" l="l" r="r" t="t"/>
                  <a:pathLst>
                    <a:path extrusionOk="0" h="2098" w="2021">
                      <a:moveTo>
                        <a:pt x="357" y="2098"/>
                      </a:moveTo>
                      <a:lnTo>
                        <a:pt x="322" y="2061"/>
                      </a:lnTo>
                      <a:lnTo>
                        <a:pt x="463" y="1662"/>
                      </a:lnTo>
                      <a:lnTo>
                        <a:pt x="32" y="1687"/>
                      </a:lnTo>
                      <a:lnTo>
                        <a:pt x="32" y="1687"/>
                      </a:lnTo>
                      <a:lnTo>
                        <a:pt x="28" y="1689"/>
                      </a:lnTo>
                      <a:lnTo>
                        <a:pt x="26" y="1687"/>
                      </a:lnTo>
                      <a:lnTo>
                        <a:pt x="26" y="1687"/>
                      </a:lnTo>
                      <a:lnTo>
                        <a:pt x="26" y="1687"/>
                      </a:lnTo>
                      <a:lnTo>
                        <a:pt x="0" y="1654"/>
                      </a:lnTo>
                      <a:lnTo>
                        <a:pt x="0" y="1654"/>
                      </a:lnTo>
                      <a:lnTo>
                        <a:pt x="64" y="1596"/>
                      </a:lnTo>
                      <a:lnTo>
                        <a:pt x="125" y="1537"/>
                      </a:lnTo>
                      <a:lnTo>
                        <a:pt x="186" y="1478"/>
                      </a:lnTo>
                      <a:lnTo>
                        <a:pt x="244" y="1419"/>
                      </a:lnTo>
                      <a:lnTo>
                        <a:pt x="361" y="1300"/>
                      </a:lnTo>
                      <a:lnTo>
                        <a:pt x="477" y="1179"/>
                      </a:lnTo>
                      <a:lnTo>
                        <a:pt x="477" y="1179"/>
                      </a:lnTo>
                      <a:lnTo>
                        <a:pt x="641" y="1009"/>
                      </a:lnTo>
                      <a:lnTo>
                        <a:pt x="726" y="924"/>
                      </a:lnTo>
                      <a:lnTo>
                        <a:pt x="813" y="836"/>
                      </a:lnTo>
                      <a:lnTo>
                        <a:pt x="818" y="833"/>
                      </a:lnTo>
                      <a:lnTo>
                        <a:pt x="818" y="833"/>
                      </a:lnTo>
                      <a:lnTo>
                        <a:pt x="1099" y="540"/>
                      </a:lnTo>
                      <a:lnTo>
                        <a:pt x="1099" y="539"/>
                      </a:lnTo>
                      <a:lnTo>
                        <a:pt x="1099" y="539"/>
                      </a:lnTo>
                      <a:lnTo>
                        <a:pt x="1272" y="360"/>
                      </a:lnTo>
                      <a:lnTo>
                        <a:pt x="1458" y="169"/>
                      </a:lnTo>
                      <a:lnTo>
                        <a:pt x="1473" y="153"/>
                      </a:lnTo>
                      <a:lnTo>
                        <a:pt x="1473" y="153"/>
                      </a:lnTo>
                      <a:lnTo>
                        <a:pt x="1514" y="111"/>
                      </a:lnTo>
                      <a:lnTo>
                        <a:pt x="1519" y="107"/>
                      </a:lnTo>
                      <a:lnTo>
                        <a:pt x="2021" y="0"/>
                      </a:lnTo>
                      <a:lnTo>
                        <a:pt x="1924" y="504"/>
                      </a:lnTo>
                      <a:lnTo>
                        <a:pt x="1916" y="512"/>
                      </a:lnTo>
                      <a:lnTo>
                        <a:pt x="1916" y="512"/>
                      </a:lnTo>
                      <a:lnTo>
                        <a:pt x="1878" y="550"/>
                      </a:lnTo>
                      <a:lnTo>
                        <a:pt x="1863" y="566"/>
                      </a:lnTo>
                      <a:lnTo>
                        <a:pt x="1863" y="566"/>
                      </a:lnTo>
                      <a:lnTo>
                        <a:pt x="1652" y="784"/>
                      </a:lnTo>
                      <a:lnTo>
                        <a:pt x="1221" y="1231"/>
                      </a:lnTo>
                      <a:lnTo>
                        <a:pt x="1218" y="1233"/>
                      </a:lnTo>
                      <a:lnTo>
                        <a:pt x="1218" y="1233"/>
                      </a:lnTo>
                      <a:lnTo>
                        <a:pt x="1133" y="1318"/>
                      </a:lnTo>
                      <a:lnTo>
                        <a:pt x="1050" y="1403"/>
                      </a:lnTo>
                      <a:lnTo>
                        <a:pt x="887" y="1572"/>
                      </a:lnTo>
                      <a:lnTo>
                        <a:pt x="887" y="1572"/>
                      </a:lnTo>
                      <a:lnTo>
                        <a:pt x="766" y="1697"/>
                      </a:lnTo>
                      <a:lnTo>
                        <a:pt x="641" y="1824"/>
                      </a:lnTo>
                      <a:lnTo>
                        <a:pt x="577" y="1889"/>
                      </a:lnTo>
                      <a:lnTo>
                        <a:pt x="511" y="1953"/>
                      </a:lnTo>
                      <a:lnTo>
                        <a:pt x="443" y="2018"/>
                      </a:lnTo>
                      <a:lnTo>
                        <a:pt x="372" y="2083"/>
                      </a:lnTo>
                      <a:lnTo>
                        <a:pt x="357" y="2098"/>
                      </a:lnTo>
                      <a:close/>
                      <a:moveTo>
                        <a:pt x="529" y="1613"/>
                      </a:moveTo>
                      <a:lnTo>
                        <a:pt x="389" y="2007"/>
                      </a:lnTo>
                      <a:lnTo>
                        <a:pt x="389" y="2007"/>
                      </a:lnTo>
                      <a:lnTo>
                        <a:pt x="451" y="1947"/>
                      </a:lnTo>
                      <a:lnTo>
                        <a:pt x="513" y="1889"/>
                      </a:lnTo>
                      <a:lnTo>
                        <a:pt x="573" y="1830"/>
                      </a:lnTo>
                      <a:lnTo>
                        <a:pt x="630" y="1772"/>
                      </a:lnTo>
                      <a:lnTo>
                        <a:pt x="744" y="1656"/>
                      </a:lnTo>
                      <a:lnTo>
                        <a:pt x="854" y="1541"/>
                      </a:lnTo>
                      <a:lnTo>
                        <a:pt x="854" y="1541"/>
                      </a:lnTo>
                      <a:lnTo>
                        <a:pt x="1017" y="1372"/>
                      </a:lnTo>
                      <a:lnTo>
                        <a:pt x="1101" y="1286"/>
                      </a:lnTo>
                      <a:lnTo>
                        <a:pt x="1187" y="1202"/>
                      </a:lnTo>
                      <a:lnTo>
                        <a:pt x="1189" y="1200"/>
                      </a:lnTo>
                      <a:lnTo>
                        <a:pt x="1619" y="753"/>
                      </a:lnTo>
                      <a:lnTo>
                        <a:pt x="1619" y="753"/>
                      </a:lnTo>
                      <a:lnTo>
                        <a:pt x="1831" y="534"/>
                      </a:lnTo>
                      <a:lnTo>
                        <a:pt x="1846" y="519"/>
                      </a:lnTo>
                      <a:lnTo>
                        <a:pt x="1846" y="519"/>
                      </a:lnTo>
                      <a:lnTo>
                        <a:pt x="1882" y="482"/>
                      </a:lnTo>
                      <a:lnTo>
                        <a:pt x="1963" y="58"/>
                      </a:lnTo>
                      <a:lnTo>
                        <a:pt x="1541" y="147"/>
                      </a:lnTo>
                      <a:lnTo>
                        <a:pt x="1541" y="147"/>
                      </a:lnTo>
                      <a:lnTo>
                        <a:pt x="1505" y="184"/>
                      </a:lnTo>
                      <a:lnTo>
                        <a:pt x="1491" y="200"/>
                      </a:lnTo>
                      <a:lnTo>
                        <a:pt x="1491" y="200"/>
                      </a:lnTo>
                      <a:lnTo>
                        <a:pt x="1304" y="392"/>
                      </a:lnTo>
                      <a:lnTo>
                        <a:pt x="1132" y="570"/>
                      </a:lnTo>
                      <a:lnTo>
                        <a:pt x="1132" y="572"/>
                      </a:lnTo>
                      <a:lnTo>
                        <a:pt x="1132" y="572"/>
                      </a:lnTo>
                      <a:lnTo>
                        <a:pt x="849" y="863"/>
                      </a:lnTo>
                      <a:lnTo>
                        <a:pt x="845" y="869"/>
                      </a:lnTo>
                      <a:lnTo>
                        <a:pt x="845" y="869"/>
                      </a:lnTo>
                      <a:lnTo>
                        <a:pt x="758" y="955"/>
                      </a:lnTo>
                      <a:lnTo>
                        <a:pt x="673" y="1041"/>
                      </a:lnTo>
                      <a:lnTo>
                        <a:pt x="510" y="1210"/>
                      </a:lnTo>
                      <a:lnTo>
                        <a:pt x="510" y="1210"/>
                      </a:lnTo>
                      <a:lnTo>
                        <a:pt x="405" y="1319"/>
                      </a:lnTo>
                      <a:lnTo>
                        <a:pt x="300" y="1426"/>
                      </a:lnTo>
                      <a:lnTo>
                        <a:pt x="195" y="1533"/>
                      </a:lnTo>
                      <a:lnTo>
                        <a:pt x="139" y="1586"/>
                      </a:lnTo>
                      <a:lnTo>
                        <a:pt x="84" y="1639"/>
                      </a:lnTo>
                      <a:lnTo>
                        <a:pt x="529" y="161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p15"/>
              <p:cNvSpPr txBox="1"/>
              <p:nvPr/>
            </p:nvSpPr>
            <p:spPr>
              <a:xfrm>
                <a:off x="2211722" y="3198993"/>
                <a:ext cx="407484"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CODE</a:t>
                </a:r>
                <a:endParaRPr/>
              </a:p>
            </p:txBody>
          </p:sp>
          <p:sp>
            <p:nvSpPr>
              <p:cNvPr id="187" name="Google Shape;187;p15"/>
              <p:cNvSpPr txBox="1"/>
              <p:nvPr/>
            </p:nvSpPr>
            <p:spPr>
              <a:xfrm rot="2761393">
                <a:off x="2661139" y="3384287"/>
                <a:ext cx="394660"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PLAN</a:t>
                </a:r>
                <a:endParaRPr/>
              </a:p>
            </p:txBody>
          </p:sp>
          <p:sp>
            <p:nvSpPr>
              <p:cNvPr id="188" name="Google Shape;188;p15"/>
              <p:cNvSpPr txBox="1"/>
              <p:nvPr/>
            </p:nvSpPr>
            <p:spPr>
              <a:xfrm rot="-4985328">
                <a:off x="1839938" y="3561370"/>
                <a:ext cx="42030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BUILD</a:t>
                </a:r>
                <a:endParaRPr/>
              </a:p>
            </p:txBody>
          </p:sp>
          <p:sp>
            <p:nvSpPr>
              <p:cNvPr id="189" name="Google Shape;189;p15"/>
              <p:cNvSpPr txBox="1"/>
              <p:nvPr/>
            </p:nvSpPr>
            <p:spPr>
              <a:xfrm>
                <a:off x="2280605" y="3981943"/>
                <a:ext cx="38023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TEST</a:t>
                </a:r>
                <a:endParaRPr/>
              </a:p>
            </p:txBody>
          </p:sp>
          <p:sp>
            <p:nvSpPr>
              <p:cNvPr id="190" name="Google Shape;190;p15"/>
              <p:cNvSpPr txBox="1"/>
              <p:nvPr/>
            </p:nvSpPr>
            <p:spPr>
              <a:xfrm>
                <a:off x="3303259" y="3957379"/>
                <a:ext cx="546946"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MONITOR</a:t>
                </a:r>
                <a:endParaRPr/>
              </a:p>
            </p:txBody>
          </p:sp>
          <p:sp>
            <p:nvSpPr>
              <p:cNvPr id="191" name="Google Shape;191;p15"/>
              <p:cNvSpPr txBox="1"/>
              <p:nvPr/>
            </p:nvSpPr>
            <p:spPr>
              <a:xfrm>
                <a:off x="3355566" y="3192597"/>
                <a:ext cx="50045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DEPLOY</a:t>
                </a:r>
                <a:endParaRPr/>
              </a:p>
            </p:txBody>
          </p:sp>
          <p:sp>
            <p:nvSpPr>
              <p:cNvPr id="192" name="Google Shape;192;p15"/>
              <p:cNvSpPr txBox="1"/>
              <p:nvPr/>
            </p:nvSpPr>
            <p:spPr>
              <a:xfrm rot="-2769703">
                <a:off x="2782400" y="3563379"/>
                <a:ext cx="54854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RELEASE</a:t>
                </a:r>
                <a:endParaRPr/>
              </a:p>
            </p:txBody>
          </p:sp>
          <p:sp>
            <p:nvSpPr>
              <p:cNvPr id="193" name="Google Shape;193;p15"/>
              <p:cNvSpPr txBox="1"/>
              <p:nvPr/>
            </p:nvSpPr>
            <p:spPr>
              <a:xfrm rot="5400000">
                <a:off x="3702728" y="3603961"/>
                <a:ext cx="55656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OPERATE</a:t>
                </a:r>
                <a:endParaRPr/>
              </a:p>
            </p:txBody>
          </p:sp>
        </p:grpSp>
        <p:grpSp>
          <p:nvGrpSpPr>
            <p:cNvPr id="194" name="Google Shape;194;p15"/>
            <p:cNvGrpSpPr/>
            <p:nvPr/>
          </p:nvGrpSpPr>
          <p:grpSpPr>
            <a:xfrm>
              <a:off x="1362716" y="3256992"/>
              <a:ext cx="961397" cy="1181987"/>
              <a:chOff x="7413093" y="3256021"/>
              <a:chExt cx="961397" cy="1181987"/>
            </a:xfrm>
          </p:grpSpPr>
          <p:grpSp>
            <p:nvGrpSpPr>
              <p:cNvPr id="195" name="Google Shape;195;p15"/>
              <p:cNvGrpSpPr/>
              <p:nvPr/>
            </p:nvGrpSpPr>
            <p:grpSpPr>
              <a:xfrm>
                <a:off x="7415083" y="3256021"/>
                <a:ext cx="956252" cy="359761"/>
                <a:chOff x="347250" y="3064669"/>
                <a:chExt cx="956252" cy="359761"/>
              </a:xfrm>
            </p:grpSpPr>
            <p:sp>
              <p:nvSpPr>
                <p:cNvPr id="196" name="Google Shape;196;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197" name="Google Shape;197;p15"/>
                <p:cNvGrpSpPr/>
                <p:nvPr/>
              </p:nvGrpSpPr>
              <p:grpSpPr>
                <a:xfrm>
                  <a:off x="347250" y="3064669"/>
                  <a:ext cx="359761" cy="359761"/>
                  <a:chOff x="246684" y="3066401"/>
                  <a:chExt cx="450102" cy="450102"/>
                </a:xfrm>
              </p:grpSpPr>
              <p:sp>
                <p:nvSpPr>
                  <p:cNvPr id="198" name="Google Shape;198;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9" name="Google Shape;199;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0" name="Google Shape;200;p15"/>
              <p:cNvGrpSpPr/>
              <p:nvPr/>
            </p:nvGrpSpPr>
            <p:grpSpPr>
              <a:xfrm>
                <a:off x="7418238" y="3668006"/>
                <a:ext cx="956252" cy="359761"/>
                <a:chOff x="347250" y="3064669"/>
                <a:chExt cx="956252" cy="359761"/>
              </a:xfrm>
            </p:grpSpPr>
            <p:sp>
              <p:nvSpPr>
                <p:cNvPr id="201" name="Google Shape;201;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02" name="Google Shape;202;p15"/>
                <p:cNvGrpSpPr/>
                <p:nvPr/>
              </p:nvGrpSpPr>
              <p:grpSpPr>
                <a:xfrm>
                  <a:off x="347250" y="3064669"/>
                  <a:ext cx="359761" cy="359761"/>
                  <a:chOff x="246684" y="3066401"/>
                  <a:chExt cx="450102" cy="450102"/>
                </a:xfrm>
              </p:grpSpPr>
              <p:sp>
                <p:nvSpPr>
                  <p:cNvPr id="203" name="Google Shape;203;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4" name="Google Shape;204;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5" name="Google Shape;205;p15"/>
              <p:cNvGrpSpPr/>
              <p:nvPr/>
            </p:nvGrpSpPr>
            <p:grpSpPr>
              <a:xfrm>
                <a:off x="7413093" y="4078247"/>
                <a:ext cx="956252" cy="359761"/>
                <a:chOff x="347250" y="3064669"/>
                <a:chExt cx="956252" cy="359761"/>
              </a:xfrm>
            </p:grpSpPr>
            <p:sp>
              <p:nvSpPr>
                <p:cNvPr id="206" name="Google Shape;206;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07" name="Google Shape;207;p15"/>
                <p:cNvGrpSpPr/>
                <p:nvPr/>
              </p:nvGrpSpPr>
              <p:grpSpPr>
                <a:xfrm>
                  <a:off x="347250" y="3064669"/>
                  <a:ext cx="359761" cy="359761"/>
                  <a:chOff x="246684" y="3066401"/>
                  <a:chExt cx="450102" cy="450102"/>
                </a:xfrm>
              </p:grpSpPr>
              <p:sp>
                <p:nvSpPr>
                  <p:cNvPr id="208" name="Google Shape;208;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9" name="Google Shape;209;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10" name="Google Shape;210;p15"/>
            <p:cNvGrpSpPr/>
            <p:nvPr/>
          </p:nvGrpSpPr>
          <p:grpSpPr>
            <a:xfrm>
              <a:off x="4866093" y="2010284"/>
              <a:ext cx="348753" cy="393845"/>
              <a:chOff x="4866093" y="2010284"/>
              <a:chExt cx="348753" cy="393845"/>
            </a:xfrm>
          </p:grpSpPr>
          <p:sp>
            <p:nvSpPr>
              <p:cNvPr id="211" name="Google Shape;211;p15"/>
              <p:cNvSpPr/>
              <p:nvPr/>
            </p:nvSpPr>
            <p:spPr>
              <a:xfrm>
                <a:off x="4910138" y="2156222"/>
                <a:ext cx="246459" cy="240506"/>
              </a:xfrm>
              <a:custGeom>
                <a:rect b="b" l="l" r="r" t="t"/>
                <a:pathLst>
                  <a:path extrusionOk="0" h="240506" w="246459">
                    <a:moveTo>
                      <a:pt x="161925" y="240506"/>
                    </a:moveTo>
                    <a:lnTo>
                      <a:pt x="0" y="188119"/>
                    </a:lnTo>
                    <a:lnTo>
                      <a:pt x="8334" y="0"/>
                    </a:lnTo>
                    <a:lnTo>
                      <a:pt x="236934" y="69056"/>
                    </a:lnTo>
                    <a:lnTo>
                      <a:pt x="246459" y="198834"/>
                    </a:lnTo>
                    <a:lnTo>
                      <a:pt x="161925" y="2405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12" name="Google Shape;212;p15"/>
              <p:cNvGrpSpPr/>
              <p:nvPr/>
            </p:nvGrpSpPr>
            <p:grpSpPr>
              <a:xfrm>
                <a:off x="4866093" y="2010284"/>
                <a:ext cx="348753" cy="393845"/>
                <a:chOff x="3400425" y="2014538"/>
                <a:chExt cx="969963" cy="1095375"/>
              </a:xfrm>
            </p:grpSpPr>
            <p:sp>
              <p:nvSpPr>
                <p:cNvPr id="213" name="Google Shape;213;p15"/>
                <p:cNvSpPr/>
                <p:nvPr/>
              </p:nvSpPr>
              <p:spPr>
                <a:xfrm>
                  <a:off x="3519488" y="2014538"/>
                  <a:ext cx="850900" cy="1095375"/>
                </a:xfrm>
                <a:custGeom>
                  <a:rect b="b" l="l" r="r" t="t"/>
                  <a:pathLst>
                    <a:path extrusionOk="0" h="7589" w="5896">
                      <a:moveTo>
                        <a:pt x="2651" y="153"/>
                      </a:moveTo>
                      <a:lnTo>
                        <a:pt x="1591" y="1799"/>
                      </a:lnTo>
                      <a:lnTo>
                        <a:pt x="1443" y="1704"/>
                      </a:lnTo>
                      <a:lnTo>
                        <a:pt x="2503" y="58"/>
                      </a:lnTo>
                      <a:lnTo>
                        <a:pt x="2651" y="153"/>
                      </a:lnTo>
                      <a:close/>
                      <a:moveTo>
                        <a:pt x="1591" y="1799"/>
                      </a:moveTo>
                      <a:lnTo>
                        <a:pt x="1578" y="1820"/>
                      </a:lnTo>
                      <a:lnTo>
                        <a:pt x="1556" y="1831"/>
                      </a:lnTo>
                      <a:lnTo>
                        <a:pt x="1517" y="1752"/>
                      </a:lnTo>
                      <a:lnTo>
                        <a:pt x="1591" y="1799"/>
                      </a:lnTo>
                      <a:close/>
                      <a:moveTo>
                        <a:pt x="1556" y="1831"/>
                      </a:moveTo>
                      <a:lnTo>
                        <a:pt x="238" y="2489"/>
                      </a:lnTo>
                      <a:lnTo>
                        <a:pt x="160" y="2331"/>
                      </a:lnTo>
                      <a:lnTo>
                        <a:pt x="1477" y="1673"/>
                      </a:lnTo>
                      <a:lnTo>
                        <a:pt x="1556" y="1831"/>
                      </a:lnTo>
                      <a:close/>
                      <a:moveTo>
                        <a:pt x="112" y="2408"/>
                      </a:moveTo>
                      <a:lnTo>
                        <a:pt x="113" y="2355"/>
                      </a:lnTo>
                      <a:lnTo>
                        <a:pt x="160" y="2331"/>
                      </a:lnTo>
                      <a:lnTo>
                        <a:pt x="200" y="2410"/>
                      </a:lnTo>
                      <a:lnTo>
                        <a:pt x="112" y="2408"/>
                      </a:lnTo>
                      <a:close/>
                      <a:moveTo>
                        <a:pt x="287" y="2412"/>
                      </a:moveTo>
                      <a:lnTo>
                        <a:pt x="178" y="6472"/>
                      </a:lnTo>
                      <a:lnTo>
                        <a:pt x="2" y="6468"/>
                      </a:lnTo>
                      <a:lnTo>
                        <a:pt x="112" y="2408"/>
                      </a:lnTo>
                      <a:lnTo>
                        <a:pt x="287" y="2412"/>
                      </a:lnTo>
                      <a:close/>
                      <a:moveTo>
                        <a:pt x="63" y="6553"/>
                      </a:moveTo>
                      <a:lnTo>
                        <a:pt x="0" y="6533"/>
                      </a:lnTo>
                      <a:lnTo>
                        <a:pt x="2" y="6468"/>
                      </a:lnTo>
                      <a:lnTo>
                        <a:pt x="89" y="6470"/>
                      </a:lnTo>
                      <a:lnTo>
                        <a:pt x="63" y="6553"/>
                      </a:lnTo>
                      <a:close/>
                      <a:moveTo>
                        <a:pt x="117" y="6386"/>
                      </a:moveTo>
                      <a:lnTo>
                        <a:pt x="3263" y="7410"/>
                      </a:lnTo>
                      <a:lnTo>
                        <a:pt x="3210" y="7578"/>
                      </a:lnTo>
                      <a:lnTo>
                        <a:pt x="63" y="6553"/>
                      </a:lnTo>
                      <a:lnTo>
                        <a:pt x="117" y="6386"/>
                      </a:lnTo>
                      <a:close/>
                      <a:moveTo>
                        <a:pt x="3277" y="7572"/>
                      </a:moveTo>
                      <a:lnTo>
                        <a:pt x="3244" y="7589"/>
                      </a:lnTo>
                      <a:lnTo>
                        <a:pt x="3210" y="7578"/>
                      </a:lnTo>
                      <a:lnTo>
                        <a:pt x="3236" y="7493"/>
                      </a:lnTo>
                      <a:lnTo>
                        <a:pt x="3277" y="7572"/>
                      </a:lnTo>
                      <a:close/>
                      <a:moveTo>
                        <a:pt x="3196" y="7415"/>
                      </a:moveTo>
                      <a:lnTo>
                        <a:pt x="4697" y="6647"/>
                      </a:lnTo>
                      <a:lnTo>
                        <a:pt x="4776" y="6804"/>
                      </a:lnTo>
                      <a:lnTo>
                        <a:pt x="3277" y="7572"/>
                      </a:lnTo>
                      <a:lnTo>
                        <a:pt x="3196" y="7415"/>
                      </a:lnTo>
                      <a:close/>
                      <a:moveTo>
                        <a:pt x="4825" y="6725"/>
                      </a:moveTo>
                      <a:lnTo>
                        <a:pt x="4826" y="6779"/>
                      </a:lnTo>
                      <a:lnTo>
                        <a:pt x="4776" y="6804"/>
                      </a:lnTo>
                      <a:lnTo>
                        <a:pt x="4737" y="6726"/>
                      </a:lnTo>
                      <a:lnTo>
                        <a:pt x="4825" y="6725"/>
                      </a:lnTo>
                      <a:close/>
                      <a:moveTo>
                        <a:pt x="4649" y="6728"/>
                      </a:moveTo>
                      <a:lnTo>
                        <a:pt x="4575" y="2923"/>
                      </a:lnTo>
                      <a:lnTo>
                        <a:pt x="4752" y="2920"/>
                      </a:lnTo>
                      <a:lnTo>
                        <a:pt x="4825" y="6725"/>
                      </a:lnTo>
                      <a:lnTo>
                        <a:pt x="4649" y="6728"/>
                      </a:lnTo>
                      <a:close/>
                      <a:moveTo>
                        <a:pt x="4575" y="2923"/>
                      </a:moveTo>
                      <a:lnTo>
                        <a:pt x="4574" y="2897"/>
                      </a:lnTo>
                      <a:lnTo>
                        <a:pt x="4590" y="2874"/>
                      </a:lnTo>
                      <a:lnTo>
                        <a:pt x="4664" y="2922"/>
                      </a:lnTo>
                      <a:lnTo>
                        <a:pt x="4575" y="2923"/>
                      </a:lnTo>
                      <a:close/>
                      <a:moveTo>
                        <a:pt x="4590" y="2874"/>
                      </a:moveTo>
                      <a:lnTo>
                        <a:pt x="5687" y="1155"/>
                      </a:lnTo>
                      <a:lnTo>
                        <a:pt x="5836" y="1251"/>
                      </a:lnTo>
                      <a:lnTo>
                        <a:pt x="4738" y="2970"/>
                      </a:lnTo>
                      <a:lnTo>
                        <a:pt x="4590" y="2874"/>
                      </a:lnTo>
                      <a:close/>
                      <a:moveTo>
                        <a:pt x="5790" y="1120"/>
                      </a:moveTo>
                      <a:lnTo>
                        <a:pt x="5896" y="1156"/>
                      </a:lnTo>
                      <a:lnTo>
                        <a:pt x="5836" y="1251"/>
                      </a:lnTo>
                      <a:lnTo>
                        <a:pt x="5762" y="1203"/>
                      </a:lnTo>
                      <a:lnTo>
                        <a:pt x="5790" y="1120"/>
                      </a:lnTo>
                      <a:close/>
                      <a:moveTo>
                        <a:pt x="5732" y="1286"/>
                      </a:moveTo>
                      <a:lnTo>
                        <a:pt x="2549" y="189"/>
                      </a:lnTo>
                      <a:lnTo>
                        <a:pt x="2607" y="22"/>
                      </a:lnTo>
                      <a:lnTo>
                        <a:pt x="5790" y="1120"/>
                      </a:lnTo>
                      <a:lnTo>
                        <a:pt x="5732" y="1286"/>
                      </a:lnTo>
                      <a:close/>
                      <a:moveTo>
                        <a:pt x="2503" y="58"/>
                      </a:moveTo>
                      <a:lnTo>
                        <a:pt x="2541" y="0"/>
                      </a:lnTo>
                      <a:lnTo>
                        <a:pt x="2607" y="22"/>
                      </a:lnTo>
                      <a:lnTo>
                        <a:pt x="2577" y="105"/>
                      </a:lnTo>
                      <a:lnTo>
                        <a:pt x="2503" y="58"/>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a:off x="3535363" y="2252663"/>
                  <a:ext cx="550863" cy="266700"/>
                </a:xfrm>
                <a:custGeom>
                  <a:rect b="b" l="l" r="r" t="t"/>
                  <a:pathLst>
                    <a:path extrusionOk="0" h="1847" w="3823">
                      <a:moveTo>
                        <a:pt x="1438" y="14"/>
                      </a:moveTo>
                      <a:lnTo>
                        <a:pt x="3717" y="902"/>
                      </a:lnTo>
                      <a:lnTo>
                        <a:pt x="3653" y="1065"/>
                      </a:lnTo>
                      <a:lnTo>
                        <a:pt x="1375" y="179"/>
                      </a:lnTo>
                      <a:lnTo>
                        <a:pt x="1438" y="14"/>
                      </a:lnTo>
                      <a:close/>
                      <a:moveTo>
                        <a:pt x="3717" y="902"/>
                      </a:moveTo>
                      <a:lnTo>
                        <a:pt x="3823" y="944"/>
                      </a:lnTo>
                      <a:lnTo>
                        <a:pt x="3755" y="1036"/>
                      </a:lnTo>
                      <a:lnTo>
                        <a:pt x="3684" y="983"/>
                      </a:lnTo>
                      <a:lnTo>
                        <a:pt x="3717" y="902"/>
                      </a:lnTo>
                      <a:close/>
                      <a:moveTo>
                        <a:pt x="3755" y="1036"/>
                      </a:moveTo>
                      <a:lnTo>
                        <a:pt x="3197" y="1794"/>
                      </a:lnTo>
                      <a:lnTo>
                        <a:pt x="3056" y="1690"/>
                      </a:lnTo>
                      <a:lnTo>
                        <a:pt x="3614" y="931"/>
                      </a:lnTo>
                      <a:lnTo>
                        <a:pt x="3755" y="1036"/>
                      </a:lnTo>
                      <a:close/>
                      <a:moveTo>
                        <a:pt x="3197" y="1794"/>
                      </a:moveTo>
                      <a:lnTo>
                        <a:pt x="3158" y="1847"/>
                      </a:lnTo>
                      <a:lnTo>
                        <a:pt x="3098" y="1826"/>
                      </a:lnTo>
                      <a:lnTo>
                        <a:pt x="3126" y="1743"/>
                      </a:lnTo>
                      <a:lnTo>
                        <a:pt x="3197" y="1794"/>
                      </a:lnTo>
                      <a:close/>
                      <a:moveTo>
                        <a:pt x="3098" y="1826"/>
                      </a:moveTo>
                      <a:lnTo>
                        <a:pt x="189" y="820"/>
                      </a:lnTo>
                      <a:lnTo>
                        <a:pt x="246" y="653"/>
                      </a:lnTo>
                      <a:lnTo>
                        <a:pt x="3155" y="1660"/>
                      </a:lnTo>
                      <a:lnTo>
                        <a:pt x="3098" y="1826"/>
                      </a:lnTo>
                      <a:close/>
                      <a:moveTo>
                        <a:pt x="189" y="820"/>
                      </a:moveTo>
                      <a:lnTo>
                        <a:pt x="0" y="754"/>
                      </a:lnTo>
                      <a:lnTo>
                        <a:pt x="176" y="660"/>
                      </a:lnTo>
                      <a:lnTo>
                        <a:pt x="218" y="737"/>
                      </a:lnTo>
                      <a:lnTo>
                        <a:pt x="189" y="820"/>
                      </a:lnTo>
                      <a:close/>
                      <a:moveTo>
                        <a:pt x="176" y="660"/>
                      </a:moveTo>
                      <a:lnTo>
                        <a:pt x="1365" y="20"/>
                      </a:lnTo>
                      <a:lnTo>
                        <a:pt x="1449" y="174"/>
                      </a:lnTo>
                      <a:lnTo>
                        <a:pt x="259" y="814"/>
                      </a:lnTo>
                      <a:lnTo>
                        <a:pt x="176" y="660"/>
                      </a:lnTo>
                      <a:close/>
                      <a:moveTo>
                        <a:pt x="1365" y="20"/>
                      </a:moveTo>
                      <a:lnTo>
                        <a:pt x="1401" y="0"/>
                      </a:lnTo>
                      <a:lnTo>
                        <a:pt x="1438" y="14"/>
                      </a:lnTo>
                      <a:lnTo>
                        <a:pt x="1407" y="97"/>
                      </a:lnTo>
                      <a:lnTo>
                        <a:pt x="1365" y="20"/>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5"/>
                <p:cNvSpPr/>
                <p:nvPr/>
              </p:nvSpPr>
              <p:spPr>
                <a:xfrm>
                  <a:off x="3400425" y="2105025"/>
                  <a:ext cx="342900" cy="265112"/>
                </a:xfrm>
                <a:custGeom>
                  <a:rect b="b" l="l" r="r" t="t"/>
                  <a:pathLst>
                    <a:path extrusionOk="0" h="1839" w="2372">
                      <a:moveTo>
                        <a:pt x="2231" y="1143"/>
                      </a:moveTo>
                      <a:lnTo>
                        <a:pt x="1500" y="156"/>
                      </a:lnTo>
                      <a:lnTo>
                        <a:pt x="1641" y="51"/>
                      </a:lnTo>
                      <a:lnTo>
                        <a:pt x="2372" y="1038"/>
                      </a:lnTo>
                      <a:lnTo>
                        <a:pt x="2231" y="1143"/>
                      </a:lnTo>
                      <a:close/>
                      <a:moveTo>
                        <a:pt x="1542" y="20"/>
                      </a:moveTo>
                      <a:lnTo>
                        <a:pt x="1602" y="0"/>
                      </a:lnTo>
                      <a:lnTo>
                        <a:pt x="1641" y="51"/>
                      </a:lnTo>
                      <a:lnTo>
                        <a:pt x="1570" y="103"/>
                      </a:lnTo>
                      <a:lnTo>
                        <a:pt x="1542" y="20"/>
                      </a:lnTo>
                      <a:close/>
                      <a:moveTo>
                        <a:pt x="1598" y="187"/>
                      </a:moveTo>
                      <a:lnTo>
                        <a:pt x="170" y="662"/>
                      </a:lnTo>
                      <a:lnTo>
                        <a:pt x="116" y="496"/>
                      </a:lnTo>
                      <a:lnTo>
                        <a:pt x="1542" y="20"/>
                      </a:lnTo>
                      <a:lnTo>
                        <a:pt x="1598" y="187"/>
                      </a:lnTo>
                      <a:close/>
                      <a:moveTo>
                        <a:pt x="73" y="632"/>
                      </a:moveTo>
                      <a:lnTo>
                        <a:pt x="0" y="533"/>
                      </a:lnTo>
                      <a:lnTo>
                        <a:pt x="116" y="496"/>
                      </a:lnTo>
                      <a:lnTo>
                        <a:pt x="143" y="579"/>
                      </a:lnTo>
                      <a:lnTo>
                        <a:pt x="73" y="632"/>
                      </a:lnTo>
                      <a:close/>
                      <a:moveTo>
                        <a:pt x="214" y="526"/>
                      </a:moveTo>
                      <a:lnTo>
                        <a:pt x="1110" y="1733"/>
                      </a:lnTo>
                      <a:lnTo>
                        <a:pt x="969" y="1839"/>
                      </a:lnTo>
                      <a:lnTo>
                        <a:pt x="73" y="632"/>
                      </a:lnTo>
                      <a:lnTo>
                        <a:pt x="214" y="52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5"/>
                <p:cNvSpPr/>
                <p:nvPr/>
              </p:nvSpPr>
              <p:spPr>
                <a:xfrm>
                  <a:off x="3973513" y="2506663"/>
                  <a:ext cx="25400" cy="588962"/>
                </a:xfrm>
                <a:prstGeom prst="rect">
                  <a:avLst/>
                </a:prstGeom>
                <a:solidFill>
                  <a:srgbClr val="6167A3"/>
                </a:solidFill>
                <a:ln cap="flat" cmpd="sng" w="9525">
                  <a:solidFill>
                    <a:srgbClr val="6167A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5"/>
                <p:cNvSpPr/>
                <p:nvPr/>
              </p:nvSpPr>
              <p:spPr>
                <a:xfrm>
                  <a:off x="3973512" y="2203451"/>
                  <a:ext cx="382589" cy="315912"/>
                </a:xfrm>
                <a:custGeom>
                  <a:rect b="b" l="l" r="r" t="t"/>
                  <a:pathLst>
                    <a:path extrusionOk="0" h="2276" w="2774">
                      <a:moveTo>
                        <a:pt x="1524" y="1600"/>
                      </a:moveTo>
                      <a:lnTo>
                        <a:pt x="2476" y="136"/>
                      </a:lnTo>
                      <a:lnTo>
                        <a:pt x="2623" y="233"/>
                      </a:lnTo>
                      <a:lnTo>
                        <a:pt x="1671" y="1695"/>
                      </a:lnTo>
                      <a:lnTo>
                        <a:pt x="1524" y="1600"/>
                      </a:lnTo>
                      <a:close/>
                      <a:moveTo>
                        <a:pt x="2517" y="103"/>
                      </a:moveTo>
                      <a:lnTo>
                        <a:pt x="2774" y="0"/>
                      </a:lnTo>
                      <a:lnTo>
                        <a:pt x="2623" y="233"/>
                      </a:lnTo>
                      <a:lnTo>
                        <a:pt x="2549" y="184"/>
                      </a:lnTo>
                      <a:lnTo>
                        <a:pt x="2517" y="103"/>
                      </a:lnTo>
                      <a:close/>
                      <a:moveTo>
                        <a:pt x="2583" y="266"/>
                      </a:moveTo>
                      <a:lnTo>
                        <a:pt x="1301" y="778"/>
                      </a:lnTo>
                      <a:lnTo>
                        <a:pt x="1236" y="615"/>
                      </a:lnTo>
                      <a:lnTo>
                        <a:pt x="2517" y="103"/>
                      </a:lnTo>
                      <a:lnTo>
                        <a:pt x="2583" y="266"/>
                      </a:lnTo>
                      <a:close/>
                      <a:moveTo>
                        <a:pt x="1197" y="644"/>
                      </a:moveTo>
                      <a:lnTo>
                        <a:pt x="1213" y="624"/>
                      </a:lnTo>
                      <a:lnTo>
                        <a:pt x="1236" y="615"/>
                      </a:lnTo>
                      <a:lnTo>
                        <a:pt x="1268" y="696"/>
                      </a:lnTo>
                      <a:lnTo>
                        <a:pt x="1197" y="644"/>
                      </a:lnTo>
                      <a:close/>
                      <a:moveTo>
                        <a:pt x="1339" y="749"/>
                      </a:moveTo>
                      <a:lnTo>
                        <a:pt x="305" y="2157"/>
                      </a:lnTo>
                      <a:lnTo>
                        <a:pt x="164" y="2052"/>
                      </a:lnTo>
                      <a:lnTo>
                        <a:pt x="1197" y="644"/>
                      </a:lnTo>
                      <a:lnTo>
                        <a:pt x="1339" y="749"/>
                      </a:lnTo>
                      <a:close/>
                      <a:moveTo>
                        <a:pt x="263" y="2188"/>
                      </a:moveTo>
                      <a:lnTo>
                        <a:pt x="0" y="2276"/>
                      </a:lnTo>
                      <a:lnTo>
                        <a:pt x="164" y="2052"/>
                      </a:lnTo>
                      <a:lnTo>
                        <a:pt x="235" y="2105"/>
                      </a:lnTo>
                      <a:lnTo>
                        <a:pt x="263" y="2188"/>
                      </a:lnTo>
                      <a:close/>
                      <a:moveTo>
                        <a:pt x="207" y="2022"/>
                      </a:moveTo>
                      <a:lnTo>
                        <a:pt x="1570" y="1564"/>
                      </a:lnTo>
                      <a:lnTo>
                        <a:pt x="1626" y="1731"/>
                      </a:lnTo>
                      <a:lnTo>
                        <a:pt x="263" y="2188"/>
                      </a:lnTo>
                      <a:lnTo>
                        <a:pt x="207" y="2022"/>
                      </a:lnTo>
                      <a:close/>
                      <a:moveTo>
                        <a:pt x="1671" y="1695"/>
                      </a:moveTo>
                      <a:lnTo>
                        <a:pt x="1655" y="1721"/>
                      </a:lnTo>
                      <a:lnTo>
                        <a:pt x="1626" y="1731"/>
                      </a:lnTo>
                      <a:lnTo>
                        <a:pt x="1598" y="1648"/>
                      </a:lnTo>
                      <a:lnTo>
                        <a:pt x="1671" y="169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8" name="Google Shape;218;p15"/>
            <p:cNvGrpSpPr/>
            <p:nvPr/>
          </p:nvGrpSpPr>
          <p:grpSpPr>
            <a:xfrm>
              <a:off x="4927738" y="3272355"/>
              <a:ext cx="3139305" cy="1181987"/>
              <a:chOff x="5311671" y="1380101"/>
              <a:chExt cx="3139305" cy="1181987"/>
            </a:xfrm>
          </p:grpSpPr>
          <p:grpSp>
            <p:nvGrpSpPr>
              <p:cNvPr id="219" name="Google Shape;219;p15"/>
              <p:cNvGrpSpPr/>
              <p:nvPr/>
            </p:nvGrpSpPr>
            <p:grpSpPr>
              <a:xfrm>
                <a:off x="7489579" y="1380101"/>
                <a:ext cx="961397" cy="1181987"/>
                <a:chOff x="7413093" y="3256021"/>
                <a:chExt cx="961397" cy="1181987"/>
              </a:xfrm>
            </p:grpSpPr>
            <p:grpSp>
              <p:nvGrpSpPr>
                <p:cNvPr id="220" name="Google Shape;220;p15"/>
                <p:cNvGrpSpPr/>
                <p:nvPr/>
              </p:nvGrpSpPr>
              <p:grpSpPr>
                <a:xfrm>
                  <a:off x="7415083" y="3256021"/>
                  <a:ext cx="956252" cy="359761"/>
                  <a:chOff x="347250" y="3064669"/>
                  <a:chExt cx="956252" cy="359761"/>
                </a:xfrm>
              </p:grpSpPr>
              <p:sp>
                <p:nvSpPr>
                  <p:cNvPr id="221" name="Google Shape;221;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22" name="Google Shape;222;p15"/>
                  <p:cNvGrpSpPr/>
                  <p:nvPr/>
                </p:nvGrpSpPr>
                <p:grpSpPr>
                  <a:xfrm>
                    <a:off x="347250" y="3064669"/>
                    <a:ext cx="359761" cy="359761"/>
                    <a:chOff x="246684" y="3066401"/>
                    <a:chExt cx="450102" cy="450102"/>
                  </a:xfrm>
                </p:grpSpPr>
                <p:sp>
                  <p:nvSpPr>
                    <p:cNvPr id="223" name="Google Shape;223;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4" name="Google Shape;224;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5" name="Google Shape;225;p15"/>
                <p:cNvGrpSpPr/>
                <p:nvPr/>
              </p:nvGrpSpPr>
              <p:grpSpPr>
                <a:xfrm>
                  <a:off x="7418238" y="3668006"/>
                  <a:ext cx="956252" cy="359761"/>
                  <a:chOff x="347250" y="3064669"/>
                  <a:chExt cx="956252" cy="359761"/>
                </a:xfrm>
              </p:grpSpPr>
              <p:sp>
                <p:nvSpPr>
                  <p:cNvPr id="226" name="Google Shape;226;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27" name="Google Shape;227;p15"/>
                  <p:cNvGrpSpPr/>
                  <p:nvPr/>
                </p:nvGrpSpPr>
                <p:grpSpPr>
                  <a:xfrm>
                    <a:off x="347250" y="3064669"/>
                    <a:ext cx="359761" cy="359761"/>
                    <a:chOff x="246684" y="3066401"/>
                    <a:chExt cx="450102" cy="450102"/>
                  </a:xfrm>
                </p:grpSpPr>
                <p:sp>
                  <p:nvSpPr>
                    <p:cNvPr id="228" name="Google Shape;228;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9" name="Google Shape;229;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30" name="Google Shape;230;p15"/>
                <p:cNvGrpSpPr/>
                <p:nvPr/>
              </p:nvGrpSpPr>
              <p:grpSpPr>
                <a:xfrm>
                  <a:off x="7413093" y="4078247"/>
                  <a:ext cx="956252" cy="359761"/>
                  <a:chOff x="347250" y="3064669"/>
                  <a:chExt cx="956252" cy="359761"/>
                </a:xfrm>
              </p:grpSpPr>
              <p:sp>
                <p:nvSpPr>
                  <p:cNvPr id="231" name="Google Shape;231;p1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232" name="Google Shape;232;p15"/>
                  <p:cNvGrpSpPr/>
                  <p:nvPr/>
                </p:nvGrpSpPr>
                <p:grpSpPr>
                  <a:xfrm>
                    <a:off x="347250" y="3064669"/>
                    <a:ext cx="359761" cy="359761"/>
                    <a:chOff x="246684" y="3066401"/>
                    <a:chExt cx="450102" cy="450102"/>
                  </a:xfrm>
                </p:grpSpPr>
                <p:sp>
                  <p:nvSpPr>
                    <p:cNvPr id="233" name="Google Shape;233;p1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4" name="Google Shape;234;p1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235" name="Google Shape;235;p15"/>
              <p:cNvGrpSpPr/>
              <p:nvPr/>
            </p:nvGrpSpPr>
            <p:grpSpPr>
              <a:xfrm>
                <a:off x="5311671" y="1392214"/>
                <a:ext cx="2130389" cy="1139677"/>
                <a:chOff x="0" y="128284"/>
                <a:chExt cx="9144000" cy="4891693"/>
              </a:xfrm>
            </p:grpSpPr>
            <p:pic>
              <p:nvPicPr>
                <p:cNvPr id="236" name="Google Shape;236;p15"/>
                <p:cNvPicPr preferRelativeResize="0"/>
                <p:nvPr/>
              </p:nvPicPr>
              <p:blipFill rotWithShape="1">
                <a:blip r:embed="rId8">
                  <a:alphaModFix/>
                </a:blip>
                <a:srcRect b="0" l="0" r="0" t="0"/>
                <a:stretch/>
              </p:blipFill>
              <p:spPr>
                <a:xfrm>
                  <a:off x="0" y="128284"/>
                  <a:ext cx="9144000" cy="4891693"/>
                </a:xfrm>
                <a:prstGeom prst="rect">
                  <a:avLst/>
                </a:prstGeom>
                <a:noFill/>
                <a:ln>
                  <a:noFill/>
                </a:ln>
              </p:spPr>
            </p:pic>
            <p:pic>
              <p:nvPicPr>
                <p:cNvPr id="237" name="Google Shape;237;p15"/>
                <p:cNvPicPr preferRelativeResize="0"/>
                <p:nvPr/>
              </p:nvPicPr>
              <p:blipFill rotWithShape="1">
                <a:blip r:embed="rId9">
                  <a:alphaModFix/>
                </a:blip>
                <a:srcRect b="0" l="0" r="0" t="0"/>
                <a:stretch/>
              </p:blipFill>
              <p:spPr>
                <a:xfrm>
                  <a:off x="4503665" y="456883"/>
                  <a:ext cx="4438167" cy="2912329"/>
                </a:xfrm>
                <a:prstGeom prst="rect">
                  <a:avLst/>
                </a:prstGeom>
                <a:noFill/>
                <a:ln>
                  <a:noFill/>
                </a:ln>
              </p:spPr>
            </p:pic>
          </p:grpSp>
        </p:grpSp>
      </p:grpSp>
      <p:pic>
        <p:nvPicPr>
          <p:cNvPr id="238" name="Google Shape;238;p15"/>
          <p:cNvPicPr preferRelativeResize="0"/>
          <p:nvPr/>
        </p:nvPicPr>
        <p:blipFill>
          <a:blip r:embed="rId10">
            <a:alphaModFix/>
          </a:blip>
          <a:stretch>
            <a:fillRect/>
          </a:stretch>
        </p:blipFill>
        <p:spPr>
          <a:xfrm>
            <a:off x="253600" y="2444650"/>
            <a:ext cx="1526248" cy="798824"/>
          </a:xfrm>
          <a:prstGeom prst="rect">
            <a:avLst/>
          </a:prstGeom>
          <a:noFill/>
          <a:ln>
            <a:noFill/>
          </a:ln>
        </p:spPr>
      </p:pic>
      <p:pic>
        <p:nvPicPr>
          <p:cNvPr id="239" name="Google Shape;239;p15"/>
          <p:cNvPicPr preferRelativeResize="0"/>
          <p:nvPr/>
        </p:nvPicPr>
        <p:blipFill>
          <a:blip r:embed="rId10">
            <a:alphaModFix/>
          </a:blip>
          <a:stretch>
            <a:fillRect/>
          </a:stretch>
        </p:blipFill>
        <p:spPr>
          <a:xfrm>
            <a:off x="6850775" y="2488875"/>
            <a:ext cx="1526248" cy="7988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6"/>
          <p:cNvSpPr txBox="1"/>
          <p:nvPr>
            <p:ph type="title"/>
          </p:nvPr>
        </p:nvSpPr>
        <p:spPr>
          <a:xfrm>
            <a:off x="333993" y="159442"/>
            <a:ext cx="7893900" cy="44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Ecosystem enablement thru Zowe Conformance</a:t>
            </a:r>
            <a:endParaRPr/>
          </a:p>
        </p:txBody>
      </p:sp>
      <p:sp>
        <p:nvSpPr>
          <p:cNvPr id="246" name="Google Shape;246;p16"/>
          <p:cNvSpPr txBox="1"/>
          <p:nvPr>
            <p:ph idx="1" type="body"/>
          </p:nvPr>
        </p:nvSpPr>
        <p:spPr>
          <a:xfrm>
            <a:off x="317500" y="943425"/>
            <a:ext cx="5207700" cy="31431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Vendors are able to build applications that leverage or build on top of the Zowe Framework</a:t>
            </a:r>
            <a:endParaRPr/>
          </a:p>
          <a:p>
            <a:pPr indent="-342900" lvl="0" marL="457200" rtl="0" algn="l">
              <a:spcBef>
                <a:spcPts val="0"/>
              </a:spcBef>
              <a:spcAft>
                <a:spcPts val="0"/>
              </a:spcAft>
              <a:buSzPts val="1800"/>
              <a:buChar char="•"/>
            </a:pPr>
            <a:r>
              <a:rPr lang="en-US"/>
              <a:t>Building on this framework speeds up vendors time to market and enables easier </a:t>
            </a:r>
            <a:r>
              <a:rPr lang="en-US"/>
              <a:t>integration</a:t>
            </a:r>
            <a:r>
              <a:rPr lang="en-US"/>
              <a:t> with other Zowe Conformant applications</a:t>
            </a:r>
            <a:endParaRPr/>
          </a:p>
          <a:p>
            <a:pPr indent="-342900" lvl="0" marL="457200" rtl="0" algn="l">
              <a:spcBef>
                <a:spcPts val="0"/>
              </a:spcBef>
              <a:spcAft>
                <a:spcPts val="0"/>
              </a:spcAft>
              <a:buSzPts val="1800"/>
              <a:buChar char="•"/>
            </a:pPr>
            <a:r>
              <a:rPr lang="en-US"/>
              <a:t>Complimentary </a:t>
            </a:r>
            <a:r>
              <a:rPr lang="en-US"/>
              <a:t>participation</a:t>
            </a:r>
            <a:r>
              <a:rPr lang="en-US"/>
              <a:t> for any Open Mainframe Project member organization</a:t>
            </a:r>
            <a:endParaRPr/>
          </a:p>
          <a:p>
            <a:pPr indent="-342900" lvl="0" marL="457200" rtl="0" algn="l">
              <a:spcBef>
                <a:spcPts val="0"/>
              </a:spcBef>
              <a:spcAft>
                <a:spcPts val="0"/>
              </a:spcAft>
              <a:buSzPts val="1800"/>
              <a:buChar char="•"/>
            </a:pPr>
            <a:r>
              <a:rPr lang="en-US"/>
              <a:t>More details at https://www.openmainframeproject.org/projects/zowe/conformance</a:t>
            </a:r>
            <a:endParaRPr/>
          </a:p>
        </p:txBody>
      </p:sp>
      <p:pic>
        <p:nvPicPr>
          <p:cNvPr id="247" name="Google Shape;247;p16"/>
          <p:cNvPicPr preferRelativeResize="0"/>
          <p:nvPr/>
        </p:nvPicPr>
        <p:blipFill>
          <a:blip r:embed="rId3">
            <a:alphaModFix/>
          </a:blip>
          <a:stretch>
            <a:fillRect/>
          </a:stretch>
        </p:blipFill>
        <p:spPr>
          <a:xfrm>
            <a:off x="5738577" y="1480633"/>
            <a:ext cx="2851828" cy="14926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333993" y="159442"/>
            <a:ext cx="7893900" cy="44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Getting started with Zowe</a:t>
            </a:r>
            <a:endParaRPr/>
          </a:p>
        </p:txBody>
      </p:sp>
      <p:grpSp>
        <p:nvGrpSpPr>
          <p:cNvPr id="254" name="Google Shape;254;p17"/>
          <p:cNvGrpSpPr/>
          <p:nvPr/>
        </p:nvGrpSpPr>
        <p:grpSpPr>
          <a:xfrm>
            <a:off x="332006" y="1450375"/>
            <a:ext cx="8479988" cy="1518850"/>
            <a:chOff x="40975" y="1145575"/>
            <a:chExt cx="8479988" cy="1518850"/>
          </a:xfrm>
        </p:grpSpPr>
        <p:pic>
          <p:nvPicPr>
            <p:cNvPr id="255" name="Google Shape;255;p17"/>
            <p:cNvPicPr preferRelativeResize="0"/>
            <p:nvPr/>
          </p:nvPicPr>
          <p:blipFill rotWithShape="1">
            <a:blip r:embed="rId3">
              <a:alphaModFix/>
            </a:blip>
            <a:srcRect b="169" l="0" r="0" t="159"/>
            <a:stretch/>
          </p:blipFill>
          <p:spPr>
            <a:xfrm>
              <a:off x="1136450" y="1145575"/>
              <a:ext cx="701326" cy="699025"/>
            </a:xfrm>
            <a:prstGeom prst="rect">
              <a:avLst/>
            </a:prstGeom>
            <a:noFill/>
            <a:ln>
              <a:noFill/>
            </a:ln>
          </p:spPr>
        </p:pic>
        <p:pic>
          <p:nvPicPr>
            <p:cNvPr id="256" name="Google Shape;256;p17"/>
            <p:cNvPicPr preferRelativeResize="0"/>
            <p:nvPr/>
          </p:nvPicPr>
          <p:blipFill rotWithShape="1">
            <a:blip r:embed="rId4">
              <a:alphaModFix/>
            </a:blip>
            <a:srcRect b="169" l="0" r="0" t="159"/>
            <a:stretch/>
          </p:blipFill>
          <p:spPr>
            <a:xfrm>
              <a:off x="3930288" y="1145575"/>
              <a:ext cx="701326" cy="699025"/>
            </a:xfrm>
            <a:prstGeom prst="rect">
              <a:avLst/>
            </a:prstGeom>
            <a:noFill/>
            <a:ln>
              <a:noFill/>
            </a:ln>
          </p:spPr>
        </p:pic>
        <p:pic>
          <p:nvPicPr>
            <p:cNvPr id="257" name="Google Shape;257;p17"/>
            <p:cNvPicPr preferRelativeResize="0"/>
            <p:nvPr/>
          </p:nvPicPr>
          <p:blipFill rotWithShape="1">
            <a:blip r:embed="rId5">
              <a:alphaModFix/>
            </a:blip>
            <a:srcRect b="169" l="0" r="0" t="159"/>
            <a:stretch/>
          </p:blipFill>
          <p:spPr>
            <a:xfrm>
              <a:off x="6724138" y="1145575"/>
              <a:ext cx="701326" cy="699025"/>
            </a:xfrm>
            <a:prstGeom prst="rect">
              <a:avLst/>
            </a:prstGeom>
            <a:noFill/>
            <a:ln>
              <a:noFill/>
            </a:ln>
          </p:spPr>
        </p:pic>
        <p:sp>
          <p:nvSpPr>
            <p:cNvPr id="258" name="Google Shape;258;p17"/>
            <p:cNvSpPr txBox="1"/>
            <p:nvPr/>
          </p:nvSpPr>
          <p:spPr>
            <a:xfrm>
              <a:off x="40975" y="2113925"/>
              <a:ext cx="28923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Gill Sans"/>
                  <a:ea typeface="Gill Sans"/>
                  <a:cs typeface="Gill Sans"/>
                  <a:sym typeface="Gill Sans"/>
                </a:rPr>
                <a:t>Sign up to the Zowe email lists</a:t>
              </a:r>
              <a:endParaRPr sz="1600">
                <a:latin typeface="Gill Sans"/>
                <a:ea typeface="Gill Sans"/>
                <a:cs typeface="Gill Sans"/>
                <a:sym typeface="Gill Sans"/>
              </a:endParaRPr>
            </a:p>
            <a:p>
              <a:pPr indent="0" lvl="0" marL="0" rtl="0" algn="ctr">
                <a:spcBef>
                  <a:spcPts val="0"/>
                </a:spcBef>
                <a:spcAft>
                  <a:spcPts val="0"/>
                </a:spcAft>
                <a:buNone/>
              </a:pPr>
              <a:r>
                <a:t/>
              </a:r>
              <a:endParaRPr sz="16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User List:</a:t>
              </a:r>
              <a:endParaRPr sz="1200">
                <a:latin typeface="Gill Sans"/>
                <a:ea typeface="Gill Sans"/>
                <a:cs typeface="Gill Sans"/>
                <a:sym typeface="Gill Sans"/>
              </a:endParaRPr>
            </a:p>
            <a:p>
              <a:pPr indent="0" lvl="0" marL="0" rtl="0" algn="ctr">
                <a:spcBef>
                  <a:spcPts val="0"/>
                </a:spcBef>
                <a:spcAft>
                  <a:spcPts val="0"/>
                </a:spcAft>
                <a:buNone/>
              </a:pPr>
              <a:r>
                <a:rPr lang="en-US" sz="1200" u="sng">
                  <a:solidFill>
                    <a:schemeClr val="hlink"/>
                  </a:solidFill>
                  <a:latin typeface="Gill Sans"/>
                  <a:ea typeface="Gill Sans"/>
                  <a:cs typeface="Gill Sans"/>
                  <a:sym typeface="Gill Sans"/>
                  <a:hlinkClick r:id="rId6"/>
                </a:rPr>
                <a:t>https://lists.openmainframeproject.org/g/zowe-user/</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Developer List:</a:t>
              </a:r>
              <a:endParaRPr sz="1200">
                <a:latin typeface="Gill Sans"/>
                <a:ea typeface="Gill Sans"/>
                <a:cs typeface="Gill Sans"/>
                <a:sym typeface="Gill Sans"/>
              </a:endParaRPr>
            </a:p>
            <a:p>
              <a:pPr indent="0" lvl="0" marL="0" rtl="0" algn="ctr">
                <a:spcBef>
                  <a:spcPts val="0"/>
                </a:spcBef>
                <a:spcAft>
                  <a:spcPts val="0"/>
                </a:spcAft>
                <a:buNone/>
              </a:pPr>
              <a:r>
                <a:rPr lang="en-US" sz="1200" u="sng">
                  <a:solidFill>
                    <a:schemeClr val="hlink"/>
                  </a:solidFill>
                  <a:latin typeface="Gill Sans"/>
                  <a:ea typeface="Gill Sans"/>
                  <a:cs typeface="Gill Sans"/>
                  <a:sym typeface="Gill Sans"/>
                  <a:hlinkClick r:id="rId7"/>
                </a:rPr>
                <a:t>https://lists.openmainframeproject.org/g/zowe-dev/</a:t>
              </a:r>
              <a:endParaRPr sz="1200">
                <a:latin typeface="Gill Sans"/>
                <a:ea typeface="Gill Sans"/>
                <a:cs typeface="Gill Sans"/>
                <a:sym typeface="Gill Sans"/>
              </a:endParaRPr>
            </a:p>
          </p:txBody>
        </p:sp>
        <p:sp>
          <p:nvSpPr>
            <p:cNvPr id="259" name="Google Shape;259;p17"/>
            <p:cNvSpPr txBox="1"/>
            <p:nvPr/>
          </p:nvSpPr>
          <p:spPr>
            <a:xfrm>
              <a:off x="2834825" y="2113925"/>
              <a:ext cx="28923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Gill Sans"/>
                  <a:ea typeface="Gill Sans"/>
                  <a:cs typeface="Gill Sans"/>
                  <a:sym typeface="Gill Sans"/>
                </a:rPr>
                <a:t>Find other users and developers on Slack</a:t>
              </a:r>
              <a:endParaRPr sz="1600">
                <a:latin typeface="Gill Sans"/>
                <a:ea typeface="Gill Sans"/>
                <a:cs typeface="Gill Sans"/>
                <a:sym typeface="Gill Sans"/>
              </a:endParaRPr>
            </a:p>
            <a:p>
              <a:pPr indent="0" lvl="0" marL="0" rtl="0" algn="ctr">
                <a:spcBef>
                  <a:spcPts val="0"/>
                </a:spcBef>
                <a:spcAft>
                  <a:spcPts val="0"/>
                </a:spcAft>
                <a:buNone/>
              </a:pPr>
              <a:r>
                <a:t/>
              </a:r>
              <a:endParaRPr sz="1600">
                <a:latin typeface="Gill Sans"/>
                <a:ea typeface="Gill Sans"/>
                <a:cs typeface="Gill Sans"/>
                <a:sym typeface="Gill Sans"/>
              </a:endParaRPr>
            </a:p>
            <a:p>
              <a:pPr indent="0" lvl="0" marL="0" rtl="0" algn="ctr">
                <a:spcBef>
                  <a:spcPts val="0"/>
                </a:spcBef>
                <a:spcAft>
                  <a:spcPts val="0"/>
                </a:spcAft>
                <a:buNone/>
              </a:pPr>
              <a:r>
                <a:rPr lang="en-US" sz="1200" u="sng">
                  <a:solidFill>
                    <a:srgbClr val="0000FF"/>
                  </a:solidFill>
                  <a:latin typeface="Gill Sans"/>
                  <a:ea typeface="Gill Sans"/>
                  <a:cs typeface="Gill Sans"/>
                  <a:sym typeface="Gill Sans"/>
                  <a:hlinkClick r:id="rId8"/>
                </a:rPr>
                <a:t>https://slack.openmainframeproject.org</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Channels: #zowe-user and #zowe-dev</a:t>
              </a:r>
              <a:endParaRPr sz="1200">
                <a:latin typeface="Gill Sans"/>
                <a:ea typeface="Gill Sans"/>
                <a:cs typeface="Gill Sans"/>
                <a:sym typeface="Gill Sans"/>
              </a:endParaRPr>
            </a:p>
          </p:txBody>
        </p:sp>
        <p:sp>
          <p:nvSpPr>
            <p:cNvPr id="260" name="Google Shape;260;p17"/>
            <p:cNvSpPr txBox="1"/>
            <p:nvPr/>
          </p:nvSpPr>
          <p:spPr>
            <a:xfrm>
              <a:off x="5628662" y="2113925"/>
              <a:ext cx="28923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Gill Sans"/>
                  <a:ea typeface="Gill Sans"/>
                  <a:cs typeface="Gill Sans"/>
                  <a:sym typeface="Gill Sans"/>
                </a:rPr>
                <a:t>View the code and contribute</a:t>
              </a:r>
              <a:endParaRPr sz="16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p>
              <a:pPr indent="0" lvl="0" marL="0" rtl="0" algn="l">
                <a:spcBef>
                  <a:spcPts val="0"/>
                </a:spcBef>
                <a:spcAft>
                  <a:spcPts val="0"/>
                </a:spcAft>
                <a:buNone/>
              </a:pPr>
              <a:r>
                <a:t/>
              </a:r>
              <a:endParaRPr sz="1200">
                <a:latin typeface="Gill Sans"/>
                <a:ea typeface="Gill Sans"/>
                <a:cs typeface="Gill Sans"/>
                <a:sym typeface="Gill Sans"/>
              </a:endParaRPr>
            </a:p>
            <a:p>
              <a:pPr indent="0" lvl="0" marL="0" rtl="0" algn="ctr">
                <a:spcBef>
                  <a:spcPts val="0"/>
                </a:spcBef>
                <a:spcAft>
                  <a:spcPts val="0"/>
                </a:spcAft>
                <a:buNone/>
              </a:pPr>
              <a:r>
                <a:rPr lang="en-US" sz="1200" u="sng">
                  <a:solidFill>
                    <a:schemeClr val="hlink"/>
                  </a:solidFill>
                  <a:latin typeface="Gill Sans"/>
                  <a:ea typeface="Gill Sans"/>
                  <a:cs typeface="Gill Sans"/>
                  <a:sym typeface="Gill Sans"/>
                  <a:hlinkClick r:id="rId9"/>
                </a:rPr>
                <a:t>https://github.com/zowe</a:t>
              </a:r>
              <a:r>
                <a:rPr lang="en-US" sz="1200">
                  <a:latin typeface="Gill Sans"/>
                  <a:ea typeface="Gill Sans"/>
                  <a:cs typeface="Gill Sans"/>
                  <a:sym typeface="Gill Sans"/>
                </a:rPr>
                <a:t> </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Contribution Guidelines at </a:t>
              </a:r>
              <a:endParaRPr sz="1200">
                <a:latin typeface="Gill Sans"/>
                <a:ea typeface="Gill Sans"/>
                <a:cs typeface="Gill Sans"/>
                <a:sym typeface="Gill Sans"/>
              </a:endParaRPr>
            </a:p>
            <a:p>
              <a:pPr indent="0" lvl="0" marL="0" rtl="0" algn="ctr">
                <a:spcBef>
                  <a:spcPts val="0"/>
                </a:spcBef>
                <a:spcAft>
                  <a:spcPts val="0"/>
                </a:spcAft>
                <a:buNone/>
              </a:pPr>
              <a:r>
                <a:rPr lang="en-US" sz="1200" u="sng">
                  <a:solidFill>
                    <a:schemeClr val="hlink"/>
                  </a:solidFill>
                  <a:latin typeface="Gill Sans"/>
                  <a:ea typeface="Gill Sans"/>
                  <a:cs typeface="Gill Sans"/>
                  <a:sym typeface="Gill Sans"/>
                  <a:hlinkClick r:id="rId10"/>
                </a:rPr>
                <a:t>https://github.com/zowe/community#contribute</a:t>
              </a:r>
              <a:r>
                <a:rPr lang="en-US" sz="1200">
                  <a:latin typeface="Gill Sans"/>
                  <a:ea typeface="Gill Sans"/>
                  <a:cs typeface="Gill Sans"/>
                  <a:sym typeface="Gill Sans"/>
                </a:rPr>
                <a:t> </a:t>
              </a:r>
              <a:endParaRPr sz="1200">
                <a:latin typeface="Gill Sans"/>
                <a:ea typeface="Gill Sans"/>
                <a:cs typeface="Gill Sans"/>
                <a:sym typeface="Gill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1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Zowe</a:t>
            </a:r>
            <a:r>
              <a:rPr lang="en-US" sz="2700"/>
              <a:t> is part of the Open Mainframe Project hosted projects ecosystem</a:t>
            </a:r>
            <a:endParaRPr/>
          </a:p>
        </p:txBody>
      </p:sp>
      <p:sp>
        <p:nvSpPr>
          <p:cNvPr id="266" name="Google Shape;266;p18"/>
          <p:cNvSpPr/>
          <p:nvPr/>
        </p:nvSpPr>
        <p:spPr>
          <a:xfrm>
            <a:off x="0" y="4717774"/>
            <a:ext cx="9144000" cy="425700"/>
          </a:xfrm>
          <a:prstGeom prst="rect">
            <a:avLst/>
          </a:prstGeom>
          <a:solidFill>
            <a:schemeClr val="accent1">
              <a:alpha val="5881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rPr b="0" i="0" lang="en-US" sz="1800" u="none" cap="none" strike="noStrike">
                <a:solidFill>
                  <a:schemeClr val="lt1"/>
                </a:solidFill>
                <a:latin typeface="Gill Sans"/>
                <a:ea typeface="Gill Sans"/>
                <a:cs typeface="Gill Sans"/>
                <a:sym typeface="Gill Sans"/>
              </a:rPr>
              <a:t>Learn about all Open Mainframe projects at </a:t>
            </a:r>
            <a:r>
              <a:rPr b="0" i="0" lang="en-US" sz="1800" u="sng" cap="none" strike="noStrike">
                <a:solidFill>
                  <a:schemeClr val="hlink"/>
                </a:solidFill>
                <a:latin typeface="Gill Sans"/>
                <a:ea typeface="Gill Sans"/>
                <a:cs typeface="Gill Sans"/>
                <a:sym typeface="Gill Sans"/>
                <a:hlinkClick r:id="rId3"/>
              </a:rPr>
              <a:t>https://www.openmainframeproject.org/projects</a:t>
            </a:r>
            <a:r>
              <a:rPr b="0" i="0" lang="en-US" sz="1800" u="none" cap="none" strike="noStrike">
                <a:solidFill>
                  <a:schemeClr val="lt1"/>
                </a:solidFill>
                <a:latin typeface="Gill Sans"/>
                <a:ea typeface="Gill Sans"/>
                <a:cs typeface="Gill Sans"/>
                <a:sym typeface="Gill Sans"/>
              </a:rPr>
              <a:t> </a:t>
            </a:r>
            <a:endParaRPr/>
          </a:p>
        </p:txBody>
      </p:sp>
      <p:grpSp>
        <p:nvGrpSpPr>
          <p:cNvPr id="267" name="Google Shape;267;p18"/>
          <p:cNvGrpSpPr/>
          <p:nvPr/>
        </p:nvGrpSpPr>
        <p:grpSpPr>
          <a:xfrm>
            <a:off x="268488" y="1197413"/>
            <a:ext cx="8741935" cy="3422818"/>
            <a:chOff x="420888" y="1197413"/>
            <a:chExt cx="8741935" cy="3422818"/>
          </a:xfrm>
        </p:grpSpPr>
        <p:grpSp>
          <p:nvGrpSpPr>
            <p:cNvPr id="268" name="Google Shape;268;p18"/>
            <p:cNvGrpSpPr/>
            <p:nvPr/>
          </p:nvGrpSpPr>
          <p:grpSpPr>
            <a:xfrm>
              <a:off x="420888" y="1197413"/>
              <a:ext cx="8741935" cy="3422818"/>
              <a:chOff x="420888" y="1197413"/>
              <a:chExt cx="8741935" cy="3422818"/>
            </a:xfrm>
          </p:grpSpPr>
          <p:grpSp>
            <p:nvGrpSpPr>
              <p:cNvPr id="269" name="Google Shape;269;p18"/>
              <p:cNvGrpSpPr/>
              <p:nvPr/>
            </p:nvGrpSpPr>
            <p:grpSpPr>
              <a:xfrm>
                <a:off x="420888" y="1197413"/>
                <a:ext cx="8741935" cy="3422818"/>
                <a:chOff x="420888" y="1197413"/>
                <a:chExt cx="8741935" cy="3422818"/>
              </a:xfrm>
            </p:grpSpPr>
            <p:pic>
              <p:nvPicPr>
                <p:cNvPr id="270" name="Google Shape;270;p18"/>
                <p:cNvPicPr preferRelativeResize="0"/>
                <p:nvPr/>
              </p:nvPicPr>
              <p:blipFill rotWithShape="1">
                <a:blip r:embed="rId4">
                  <a:alphaModFix/>
                </a:blip>
                <a:srcRect b="0" l="0" r="0" t="0"/>
                <a:stretch/>
              </p:blipFill>
              <p:spPr>
                <a:xfrm>
                  <a:off x="6230172" y="3688794"/>
                  <a:ext cx="2932651" cy="893550"/>
                </a:xfrm>
                <a:prstGeom prst="rect">
                  <a:avLst/>
                </a:prstGeom>
                <a:noFill/>
                <a:ln>
                  <a:noFill/>
                </a:ln>
              </p:spPr>
            </p:pic>
            <p:pic>
              <p:nvPicPr>
                <p:cNvPr id="271" name="Google Shape;271;p18"/>
                <p:cNvPicPr preferRelativeResize="0"/>
                <p:nvPr/>
              </p:nvPicPr>
              <p:blipFill>
                <a:blip r:embed="rId5">
                  <a:alphaModFix/>
                </a:blip>
                <a:stretch>
                  <a:fillRect/>
                </a:stretch>
              </p:blipFill>
              <p:spPr>
                <a:xfrm>
                  <a:off x="3301407" y="3650931"/>
                  <a:ext cx="2682626" cy="969301"/>
                </a:xfrm>
                <a:prstGeom prst="rect">
                  <a:avLst/>
                </a:prstGeom>
                <a:noFill/>
                <a:ln>
                  <a:noFill/>
                </a:ln>
              </p:spPr>
            </p:pic>
            <p:pic>
              <p:nvPicPr>
                <p:cNvPr id="272" name="Google Shape;272;p18"/>
                <p:cNvPicPr preferRelativeResize="0"/>
                <p:nvPr/>
              </p:nvPicPr>
              <p:blipFill>
                <a:blip r:embed="rId6">
                  <a:alphaModFix/>
                </a:blip>
                <a:stretch>
                  <a:fillRect/>
                </a:stretch>
              </p:blipFill>
              <p:spPr>
                <a:xfrm>
                  <a:off x="486836" y="2696393"/>
                  <a:ext cx="2575099" cy="638625"/>
                </a:xfrm>
                <a:prstGeom prst="rect">
                  <a:avLst/>
                </a:prstGeom>
                <a:noFill/>
                <a:ln>
                  <a:noFill/>
                </a:ln>
              </p:spPr>
            </p:pic>
            <p:pic>
              <p:nvPicPr>
                <p:cNvPr id="273" name="Google Shape;273;p18"/>
                <p:cNvPicPr preferRelativeResize="0"/>
                <p:nvPr/>
              </p:nvPicPr>
              <p:blipFill>
                <a:blip r:embed="rId7">
                  <a:alphaModFix/>
                </a:blip>
                <a:stretch>
                  <a:fillRect/>
                </a:stretch>
              </p:blipFill>
              <p:spPr>
                <a:xfrm>
                  <a:off x="420888" y="3750806"/>
                  <a:ext cx="2634370" cy="769551"/>
                </a:xfrm>
                <a:prstGeom prst="rect">
                  <a:avLst/>
                </a:prstGeom>
                <a:noFill/>
                <a:ln>
                  <a:noFill/>
                </a:ln>
              </p:spPr>
            </p:pic>
            <p:pic>
              <p:nvPicPr>
                <p:cNvPr id="274" name="Google Shape;274;p18"/>
                <p:cNvPicPr preferRelativeResize="0"/>
                <p:nvPr/>
              </p:nvPicPr>
              <p:blipFill>
                <a:blip r:embed="rId8">
                  <a:alphaModFix/>
                </a:blip>
                <a:stretch>
                  <a:fillRect/>
                </a:stretch>
              </p:blipFill>
              <p:spPr>
                <a:xfrm>
                  <a:off x="3224782" y="1197413"/>
                  <a:ext cx="2835875" cy="1136400"/>
                </a:xfrm>
                <a:prstGeom prst="rect">
                  <a:avLst/>
                </a:prstGeom>
                <a:noFill/>
                <a:ln>
                  <a:noFill/>
                </a:ln>
              </p:spPr>
            </p:pic>
            <p:pic>
              <p:nvPicPr>
                <p:cNvPr id="275" name="Google Shape;275;p18"/>
                <p:cNvPicPr preferRelativeResize="0"/>
                <p:nvPr/>
              </p:nvPicPr>
              <p:blipFill>
                <a:blip r:embed="rId9">
                  <a:alphaModFix/>
                </a:blip>
                <a:stretch>
                  <a:fillRect/>
                </a:stretch>
              </p:blipFill>
              <p:spPr>
                <a:xfrm>
                  <a:off x="457200" y="1362002"/>
                  <a:ext cx="2634374" cy="828774"/>
                </a:xfrm>
                <a:prstGeom prst="rect">
                  <a:avLst/>
                </a:prstGeom>
                <a:noFill/>
                <a:ln>
                  <a:noFill/>
                </a:ln>
              </p:spPr>
            </p:pic>
            <p:pic>
              <p:nvPicPr>
                <p:cNvPr id="276" name="Google Shape;276;p18"/>
                <p:cNvPicPr preferRelativeResize="0"/>
                <p:nvPr/>
              </p:nvPicPr>
              <p:blipFill>
                <a:blip r:embed="rId10">
                  <a:alphaModFix/>
                </a:blip>
                <a:stretch>
                  <a:fillRect/>
                </a:stretch>
              </p:blipFill>
              <p:spPr>
                <a:xfrm>
                  <a:off x="3287391" y="2769230"/>
                  <a:ext cx="2710658" cy="492950"/>
                </a:xfrm>
                <a:prstGeom prst="rect">
                  <a:avLst/>
                </a:prstGeom>
                <a:noFill/>
                <a:ln>
                  <a:noFill/>
                </a:ln>
              </p:spPr>
            </p:pic>
          </p:grpSp>
          <p:pic>
            <p:nvPicPr>
              <p:cNvPr id="277" name="Google Shape;277;p18"/>
              <p:cNvPicPr preferRelativeResize="0"/>
              <p:nvPr/>
            </p:nvPicPr>
            <p:blipFill>
              <a:blip r:embed="rId11">
                <a:alphaModFix/>
              </a:blip>
              <a:stretch>
                <a:fillRect/>
              </a:stretch>
            </p:blipFill>
            <p:spPr>
              <a:xfrm>
                <a:off x="6377335" y="1412665"/>
                <a:ext cx="2638326" cy="727450"/>
              </a:xfrm>
              <a:prstGeom prst="rect">
                <a:avLst/>
              </a:prstGeom>
              <a:noFill/>
              <a:ln>
                <a:noFill/>
              </a:ln>
            </p:spPr>
          </p:pic>
        </p:grpSp>
        <p:pic>
          <p:nvPicPr>
            <p:cNvPr id="278" name="Google Shape;278;p18"/>
            <p:cNvPicPr preferRelativeResize="0"/>
            <p:nvPr/>
          </p:nvPicPr>
          <p:blipFill>
            <a:blip r:embed="rId12">
              <a:alphaModFix/>
            </a:blip>
            <a:stretch>
              <a:fillRect/>
            </a:stretch>
          </p:blipFill>
          <p:spPr>
            <a:xfrm>
              <a:off x="6282226" y="2723980"/>
              <a:ext cx="2861777" cy="58345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9"/>
          <p:cNvSpPr txBox="1"/>
          <p:nvPr>
            <p:ph type="title"/>
          </p:nvPr>
        </p:nvSpPr>
        <p:spPr>
          <a:xfrm>
            <a:off x="334000" y="159469"/>
            <a:ext cx="7893900" cy="151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Sustainability in open source on mainframe happens thanks to Open Mainframe Project member support</a:t>
            </a:r>
            <a:endParaRPr/>
          </a:p>
        </p:txBody>
      </p:sp>
      <p:sp>
        <p:nvSpPr>
          <p:cNvPr id="284" name="Google Shape;284;p1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grpSp>
        <p:nvGrpSpPr>
          <p:cNvPr id="285" name="Google Shape;285;p19"/>
          <p:cNvGrpSpPr/>
          <p:nvPr/>
        </p:nvGrpSpPr>
        <p:grpSpPr>
          <a:xfrm>
            <a:off x="125866" y="2216152"/>
            <a:ext cx="8794821" cy="2717804"/>
            <a:chOff x="125866" y="2216152"/>
            <a:chExt cx="8794821" cy="2717804"/>
          </a:xfrm>
        </p:grpSpPr>
        <p:grpSp>
          <p:nvGrpSpPr>
            <p:cNvPr id="286" name="Google Shape;286;p19"/>
            <p:cNvGrpSpPr/>
            <p:nvPr/>
          </p:nvGrpSpPr>
          <p:grpSpPr>
            <a:xfrm>
              <a:off x="125866" y="2216152"/>
              <a:ext cx="8794821" cy="2717804"/>
              <a:chOff x="125866" y="2216152"/>
              <a:chExt cx="8794821" cy="2717804"/>
            </a:xfrm>
          </p:grpSpPr>
          <p:grpSp>
            <p:nvGrpSpPr>
              <p:cNvPr id="287" name="Google Shape;287;p19"/>
              <p:cNvGrpSpPr/>
              <p:nvPr/>
            </p:nvGrpSpPr>
            <p:grpSpPr>
              <a:xfrm>
                <a:off x="125866" y="2216152"/>
                <a:ext cx="8794821" cy="2717804"/>
                <a:chOff x="49666" y="2216152"/>
                <a:chExt cx="8794821" cy="2717804"/>
              </a:xfrm>
            </p:grpSpPr>
            <p:pic>
              <p:nvPicPr>
                <p:cNvPr id="288" name="Google Shape;288;p19"/>
                <p:cNvPicPr preferRelativeResize="0"/>
                <p:nvPr/>
              </p:nvPicPr>
              <p:blipFill rotWithShape="1">
                <a:blip r:embed="rId3">
                  <a:alphaModFix/>
                </a:blip>
                <a:srcRect b="0" l="0" r="0" t="0"/>
                <a:stretch/>
              </p:blipFill>
              <p:spPr>
                <a:xfrm>
                  <a:off x="5560663" y="2399931"/>
                  <a:ext cx="975431" cy="236933"/>
                </a:xfrm>
                <a:prstGeom prst="rect">
                  <a:avLst/>
                </a:prstGeom>
                <a:noFill/>
                <a:ln>
                  <a:noFill/>
                </a:ln>
              </p:spPr>
            </p:pic>
            <p:pic>
              <p:nvPicPr>
                <p:cNvPr descr="Logo Image" id="289" name="Google Shape;289;p19"/>
                <p:cNvPicPr preferRelativeResize="0"/>
                <p:nvPr/>
              </p:nvPicPr>
              <p:blipFill rotWithShape="1">
                <a:blip r:embed="rId4">
                  <a:alphaModFix/>
                </a:blip>
                <a:srcRect b="0" l="0" r="0" t="0"/>
                <a:stretch/>
              </p:blipFill>
              <p:spPr>
                <a:xfrm>
                  <a:off x="4556876" y="4424157"/>
                  <a:ext cx="784875" cy="235968"/>
                </a:xfrm>
                <a:prstGeom prst="rect">
                  <a:avLst/>
                </a:prstGeom>
                <a:noFill/>
                <a:ln>
                  <a:noFill/>
                </a:ln>
              </p:spPr>
            </p:pic>
            <p:pic>
              <p:nvPicPr>
                <p:cNvPr descr="Logo Image" id="290" name="Google Shape;290;p19"/>
                <p:cNvPicPr preferRelativeResize="0"/>
                <p:nvPr/>
              </p:nvPicPr>
              <p:blipFill rotWithShape="1">
                <a:blip r:embed="rId5">
                  <a:alphaModFix/>
                </a:blip>
                <a:srcRect b="0" l="0" r="0" t="0"/>
                <a:stretch/>
              </p:blipFill>
              <p:spPr>
                <a:xfrm>
                  <a:off x="5597482" y="4228518"/>
                  <a:ext cx="1085450" cy="705437"/>
                </a:xfrm>
                <a:prstGeom prst="rect">
                  <a:avLst/>
                </a:prstGeom>
                <a:noFill/>
                <a:ln>
                  <a:noFill/>
                </a:ln>
              </p:spPr>
            </p:pic>
            <p:pic>
              <p:nvPicPr>
                <p:cNvPr descr="Logo Image" id="291" name="Google Shape;291;p19"/>
                <p:cNvPicPr preferRelativeResize="0"/>
                <p:nvPr/>
              </p:nvPicPr>
              <p:blipFill rotWithShape="1">
                <a:blip r:embed="rId6">
                  <a:alphaModFix/>
                </a:blip>
                <a:srcRect b="0" l="0" r="0" t="0"/>
                <a:stretch/>
              </p:blipFill>
              <p:spPr>
                <a:xfrm>
                  <a:off x="4533001" y="2294935"/>
                  <a:ext cx="616357" cy="419574"/>
                </a:xfrm>
                <a:prstGeom prst="rect">
                  <a:avLst/>
                </a:prstGeom>
                <a:noFill/>
                <a:ln>
                  <a:noFill/>
                </a:ln>
              </p:spPr>
            </p:pic>
            <p:pic>
              <p:nvPicPr>
                <p:cNvPr descr="Logo Image" id="292" name="Google Shape;292;p19"/>
                <p:cNvPicPr preferRelativeResize="0"/>
                <p:nvPr/>
              </p:nvPicPr>
              <p:blipFill rotWithShape="1">
                <a:blip r:embed="rId7">
                  <a:alphaModFix/>
                </a:blip>
                <a:srcRect b="0" l="0" r="0" t="0"/>
                <a:stretch/>
              </p:blipFill>
              <p:spPr>
                <a:xfrm>
                  <a:off x="1138232" y="4278019"/>
                  <a:ext cx="784875" cy="477001"/>
                </a:xfrm>
                <a:prstGeom prst="rect">
                  <a:avLst/>
                </a:prstGeom>
                <a:noFill/>
                <a:ln>
                  <a:noFill/>
                </a:ln>
              </p:spPr>
            </p:pic>
            <p:pic>
              <p:nvPicPr>
                <p:cNvPr descr="Logo Image" id="293" name="Google Shape;293;p19"/>
                <p:cNvPicPr preferRelativeResize="0"/>
                <p:nvPr/>
              </p:nvPicPr>
              <p:blipFill rotWithShape="1">
                <a:blip r:embed="rId8">
                  <a:alphaModFix/>
                </a:blip>
                <a:srcRect b="0" l="0" r="0" t="0"/>
                <a:stretch/>
              </p:blipFill>
              <p:spPr>
                <a:xfrm>
                  <a:off x="6932680" y="3576145"/>
                  <a:ext cx="852156" cy="517874"/>
                </a:xfrm>
                <a:prstGeom prst="rect">
                  <a:avLst/>
                </a:prstGeom>
                <a:noFill/>
                <a:ln>
                  <a:noFill/>
                </a:ln>
              </p:spPr>
            </p:pic>
            <p:pic>
              <p:nvPicPr>
                <p:cNvPr descr="Logo Image" id="294" name="Google Shape;294;p19"/>
                <p:cNvPicPr preferRelativeResize="0"/>
                <p:nvPr/>
              </p:nvPicPr>
              <p:blipFill rotWithShape="1">
                <a:blip r:embed="rId9">
                  <a:alphaModFix/>
                </a:blip>
                <a:srcRect b="0" l="0" r="0" t="0"/>
                <a:stretch/>
              </p:blipFill>
              <p:spPr>
                <a:xfrm>
                  <a:off x="6059841" y="3555019"/>
                  <a:ext cx="852175" cy="517886"/>
                </a:xfrm>
                <a:prstGeom prst="rect">
                  <a:avLst/>
                </a:prstGeom>
                <a:noFill/>
                <a:ln>
                  <a:noFill/>
                </a:ln>
              </p:spPr>
            </p:pic>
            <p:pic>
              <p:nvPicPr>
                <p:cNvPr descr="Logo Image" id="295" name="Google Shape;295;p19"/>
                <p:cNvPicPr preferRelativeResize="0"/>
                <p:nvPr/>
              </p:nvPicPr>
              <p:blipFill rotWithShape="1">
                <a:blip r:embed="rId10">
                  <a:alphaModFix/>
                </a:blip>
                <a:srcRect b="0" l="0" r="0" t="0"/>
                <a:stretch/>
              </p:blipFill>
              <p:spPr>
                <a:xfrm>
                  <a:off x="4906635" y="3657667"/>
                  <a:ext cx="1011144" cy="379310"/>
                </a:xfrm>
                <a:prstGeom prst="rect">
                  <a:avLst/>
                </a:prstGeom>
                <a:noFill/>
                <a:ln>
                  <a:noFill/>
                </a:ln>
              </p:spPr>
            </p:pic>
            <p:pic>
              <p:nvPicPr>
                <p:cNvPr descr="Logo Image" id="296" name="Google Shape;296;p19"/>
                <p:cNvPicPr preferRelativeResize="0"/>
                <p:nvPr/>
              </p:nvPicPr>
              <p:blipFill rotWithShape="1">
                <a:blip r:embed="rId11">
                  <a:alphaModFix/>
                </a:blip>
                <a:srcRect b="0" l="0" r="0" t="0"/>
                <a:stretch/>
              </p:blipFill>
              <p:spPr>
                <a:xfrm>
                  <a:off x="1994467" y="3616991"/>
                  <a:ext cx="910950" cy="553619"/>
                </a:xfrm>
                <a:prstGeom prst="rect">
                  <a:avLst/>
                </a:prstGeom>
                <a:noFill/>
                <a:ln>
                  <a:noFill/>
                </a:ln>
              </p:spPr>
            </p:pic>
            <p:pic>
              <p:nvPicPr>
                <p:cNvPr descr="Logo Image" id="297" name="Google Shape;297;p19"/>
                <p:cNvPicPr preferRelativeResize="0"/>
                <p:nvPr/>
              </p:nvPicPr>
              <p:blipFill rotWithShape="1">
                <a:blip r:embed="rId12">
                  <a:alphaModFix/>
                </a:blip>
                <a:srcRect b="0" l="0" r="0" t="0"/>
                <a:stretch/>
              </p:blipFill>
              <p:spPr>
                <a:xfrm>
                  <a:off x="1105963" y="3574581"/>
                  <a:ext cx="990227" cy="601785"/>
                </a:xfrm>
                <a:prstGeom prst="rect">
                  <a:avLst/>
                </a:prstGeom>
                <a:noFill/>
                <a:ln>
                  <a:noFill/>
                </a:ln>
              </p:spPr>
            </p:pic>
            <p:pic>
              <p:nvPicPr>
                <p:cNvPr descr="Logo Image" id="298" name="Google Shape;298;p19"/>
                <p:cNvPicPr preferRelativeResize="0"/>
                <p:nvPr/>
              </p:nvPicPr>
              <p:blipFill rotWithShape="1">
                <a:blip r:embed="rId13">
                  <a:alphaModFix/>
                </a:blip>
                <a:srcRect b="0" l="0" r="0" t="0"/>
                <a:stretch/>
              </p:blipFill>
              <p:spPr>
                <a:xfrm>
                  <a:off x="1203264" y="3043824"/>
                  <a:ext cx="677031" cy="366414"/>
                </a:xfrm>
                <a:prstGeom prst="rect">
                  <a:avLst/>
                </a:prstGeom>
                <a:noFill/>
                <a:ln>
                  <a:noFill/>
                </a:ln>
              </p:spPr>
            </p:pic>
            <p:pic>
              <p:nvPicPr>
                <p:cNvPr descr="Logo Image" id="299" name="Google Shape;299;p19"/>
                <p:cNvPicPr preferRelativeResize="0"/>
                <p:nvPr/>
              </p:nvPicPr>
              <p:blipFill rotWithShape="1">
                <a:blip r:embed="rId14">
                  <a:alphaModFix/>
                </a:blip>
                <a:srcRect b="0" l="0" r="0" t="0"/>
                <a:stretch/>
              </p:blipFill>
              <p:spPr>
                <a:xfrm>
                  <a:off x="7956912" y="2888561"/>
                  <a:ext cx="784877" cy="476992"/>
                </a:xfrm>
                <a:prstGeom prst="rect">
                  <a:avLst/>
                </a:prstGeom>
                <a:noFill/>
                <a:ln>
                  <a:noFill/>
                </a:ln>
              </p:spPr>
            </p:pic>
            <p:pic>
              <p:nvPicPr>
                <p:cNvPr descr="Logo Image" id="300" name="Google Shape;300;p19"/>
                <p:cNvPicPr preferRelativeResize="0"/>
                <p:nvPr/>
              </p:nvPicPr>
              <p:blipFill rotWithShape="1">
                <a:blip r:embed="rId15">
                  <a:alphaModFix/>
                </a:blip>
                <a:srcRect b="0" l="0" r="0" t="0"/>
                <a:stretch/>
              </p:blipFill>
              <p:spPr>
                <a:xfrm>
                  <a:off x="6873989" y="2911063"/>
                  <a:ext cx="971860" cy="476986"/>
                </a:xfrm>
                <a:prstGeom prst="rect">
                  <a:avLst/>
                </a:prstGeom>
                <a:noFill/>
                <a:ln>
                  <a:noFill/>
                </a:ln>
              </p:spPr>
            </p:pic>
            <p:pic>
              <p:nvPicPr>
                <p:cNvPr descr="Logo Image" id="301" name="Google Shape;301;p19"/>
                <p:cNvPicPr preferRelativeResize="0"/>
                <p:nvPr/>
              </p:nvPicPr>
              <p:blipFill rotWithShape="1">
                <a:blip r:embed="rId16">
                  <a:alphaModFix/>
                </a:blip>
                <a:srcRect b="0" l="0" r="0" t="0"/>
                <a:stretch/>
              </p:blipFill>
              <p:spPr>
                <a:xfrm>
                  <a:off x="5931371" y="3046616"/>
                  <a:ext cx="683202" cy="160374"/>
                </a:xfrm>
                <a:prstGeom prst="rect">
                  <a:avLst/>
                </a:prstGeom>
                <a:noFill/>
                <a:ln>
                  <a:noFill/>
                </a:ln>
              </p:spPr>
            </p:pic>
            <p:pic>
              <p:nvPicPr>
                <p:cNvPr descr="Logo Image" id="302" name="Google Shape;302;p19"/>
                <p:cNvPicPr preferRelativeResize="0"/>
                <p:nvPr/>
              </p:nvPicPr>
              <p:blipFill rotWithShape="1">
                <a:blip r:embed="rId17">
                  <a:alphaModFix/>
                </a:blip>
                <a:srcRect b="0" l="0" r="0" t="0"/>
                <a:stretch/>
              </p:blipFill>
              <p:spPr>
                <a:xfrm>
                  <a:off x="2138126" y="3011113"/>
                  <a:ext cx="880495" cy="390758"/>
                </a:xfrm>
                <a:prstGeom prst="rect">
                  <a:avLst/>
                </a:prstGeom>
                <a:noFill/>
                <a:ln>
                  <a:noFill/>
                </a:ln>
              </p:spPr>
            </p:pic>
            <p:pic>
              <p:nvPicPr>
                <p:cNvPr descr="Logo Image" id="303" name="Google Shape;303;p19"/>
                <p:cNvPicPr preferRelativeResize="0"/>
                <p:nvPr/>
              </p:nvPicPr>
              <p:blipFill rotWithShape="1">
                <a:blip r:embed="rId18">
                  <a:alphaModFix/>
                </a:blip>
                <a:srcRect b="0" l="0" r="0" t="0"/>
                <a:stretch/>
              </p:blipFill>
              <p:spPr>
                <a:xfrm>
                  <a:off x="8013279" y="2335903"/>
                  <a:ext cx="672134" cy="386462"/>
                </a:xfrm>
                <a:prstGeom prst="rect">
                  <a:avLst/>
                </a:prstGeom>
                <a:noFill/>
                <a:ln>
                  <a:noFill/>
                </a:ln>
              </p:spPr>
            </p:pic>
            <p:pic>
              <p:nvPicPr>
                <p:cNvPr descr="Logo Image" id="304" name="Google Shape;304;p19"/>
                <p:cNvPicPr preferRelativeResize="0"/>
                <p:nvPr/>
              </p:nvPicPr>
              <p:blipFill rotWithShape="1">
                <a:blip r:embed="rId19">
                  <a:alphaModFix/>
                </a:blip>
                <a:srcRect b="0" l="0" r="0" t="0"/>
                <a:stretch/>
              </p:blipFill>
              <p:spPr>
                <a:xfrm>
                  <a:off x="49683" y="2986023"/>
                  <a:ext cx="914685" cy="500543"/>
                </a:xfrm>
                <a:prstGeom prst="rect">
                  <a:avLst/>
                </a:prstGeom>
                <a:noFill/>
                <a:ln>
                  <a:noFill/>
                </a:ln>
              </p:spPr>
            </p:pic>
            <p:pic>
              <p:nvPicPr>
                <p:cNvPr descr="Logo Image" id="305" name="Google Shape;305;p19"/>
                <p:cNvPicPr preferRelativeResize="0"/>
                <p:nvPr/>
              </p:nvPicPr>
              <p:blipFill rotWithShape="1">
                <a:blip r:embed="rId20">
                  <a:alphaModFix/>
                </a:blip>
                <a:srcRect b="0" l="0" r="0" t="0"/>
                <a:stretch/>
              </p:blipFill>
              <p:spPr>
                <a:xfrm>
                  <a:off x="6804408" y="2263599"/>
                  <a:ext cx="852184" cy="517897"/>
                </a:xfrm>
                <a:prstGeom prst="rect">
                  <a:avLst/>
                </a:prstGeom>
                <a:noFill/>
                <a:ln>
                  <a:noFill/>
                </a:ln>
              </p:spPr>
            </p:pic>
            <p:pic>
              <p:nvPicPr>
                <p:cNvPr descr="Logo Image" id="306" name="Google Shape;306;p19"/>
                <p:cNvPicPr preferRelativeResize="0"/>
                <p:nvPr/>
              </p:nvPicPr>
              <p:blipFill rotWithShape="1">
                <a:blip r:embed="rId21">
                  <a:alphaModFix/>
                </a:blip>
                <a:srcRect b="0" l="0" r="0" t="0"/>
                <a:stretch/>
              </p:blipFill>
              <p:spPr>
                <a:xfrm>
                  <a:off x="4489866" y="3052870"/>
                  <a:ext cx="1073391" cy="221956"/>
                </a:xfrm>
                <a:prstGeom prst="rect">
                  <a:avLst/>
                </a:prstGeom>
                <a:noFill/>
                <a:ln>
                  <a:noFill/>
                </a:ln>
              </p:spPr>
            </p:pic>
            <p:pic>
              <p:nvPicPr>
                <p:cNvPr descr="Logo Image" id="307" name="Google Shape;307;p19"/>
                <p:cNvPicPr preferRelativeResize="0"/>
                <p:nvPr/>
              </p:nvPicPr>
              <p:blipFill rotWithShape="1">
                <a:blip r:embed="rId22">
                  <a:alphaModFix/>
                </a:blip>
                <a:srcRect b="0" l="0" r="0" t="0"/>
                <a:stretch/>
              </p:blipFill>
              <p:spPr>
                <a:xfrm>
                  <a:off x="90392" y="4284617"/>
                  <a:ext cx="852175" cy="517888"/>
                </a:xfrm>
                <a:prstGeom prst="rect">
                  <a:avLst/>
                </a:prstGeom>
                <a:noFill/>
                <a:ln>
                  <a:noFill/>
                </a:ln>
              </p:spPr>
            </p:pic>
            <p:pic>
              <p:nvPicPr>
                <p:cNvPr descr="Logo Image" id="308" name="Google Shape;308;p19"/>
                <p:cNvPicPr preferRelativeResize="0"/>
                <p:nvPr/>
              </p:nvPicPr>
              <p:blipFill rotWithShape="1">
                <a:blip r:embed="rId23">
                  <a:alphaModFix/>
                </a:blip>
                <a:srcRect b="0" l="0" r="0" t="0"/>
                <a:stretch/>
              </p:blipFill>
              <p:spPr>
                <a:xfrm>
                  <a:off x="2358879" y="2272080"/>
                  <a:ext cx="784877" cy="476988"/>
                </a:xfrm>
                <a:prstGeom prst="rect">
                  <a:avLst/>
                </a:prstGeom>
                <a:noFill/>
                <a:ln>
                  <a:noFill/>
                </a:ln>
              </p:spPr>
            </p:pic>
            <p:pic>
              <p:nvPicPr>
                <p:cNvPr descr="Logo Image" id="309" name="Google Shape;309;p19"/>
                <p:cNvPicPr preferRelativeResize="0"/>
                <p:nvPr/>
              </p:nvPicPr>
              <p:blipFill rotWithShape="1">
                <a:blip r:embed="rId24">
                  <a:alphaModFix/>
                </a:blip>
                <a:srcRect b="0" l="0" r="0" t="0"/>
                <a:stretch/>
              </p:blipFill>
              <p:spPr>
                <a:xfrm>
                  <a:off x="1143028" y="2216152"/>
                  <a:ext cx="971860" cy="590627"/>
                </a:xfrm>
                <a:prstGeom prst="rect">
                  <a:avLst/>
                </a:prstGeom>
                <a:noFill/>
                <a:ln>
                  <a:noFill/>
                </a:ln>
              </p:spPr>
            </p:pic>
            <p:pic>
              <p:nvPicPr>
                <p:cNvPr descr="Logo Image" id="310" name="Google Shape;310;p19"/>
                <p:cNvPicPr preferRelativeResize="0"/>
                <p:nvPr/>
              </p:nvPicPr>
              <p:blipFill rotWithShape="1">
                <a:blip r:embed="rId25">
                  <a:alphaModFix/>
                </a:blip>
                <a:srcRect b="0" l="0" r="0" t="0"/>
                <a:stretch/>
              </p:blipFill>
              <p:spPr>
                <a:xfrm>
                  <a:off x="49668" y="2299872"/>
                  <a:ext cx="885036" cy="466951"/>
                </a:xfrm>
                <a:prstGeom prst="rect">
                  <a:avLst/>
                </a:prstGeom>
                <a:noFill/>
                <a:ln>
                  <a:noFill/>
                </a:ln>
              </p:spPr>
            </p:pic>
            <p:pic>
              <p:nvPicPr>
                <p:cNvPr id="311" name="Google Shape;311;p19"/>
                <p:cNvPicPr preferRelativeResize="0"/>
                <p:nvPr/>
              </p:nvPicPr>
              <p:blipFill rotWithShape="1">
                <a:blip r:embed="rId26">
                  <a:alphaModFix/>
                </a:blip>
                <a:srcRect b="0" l="0" r="0" t="0"/>
                <a:stretch/>
              </p:blipFill>
              <p:spPr>
                <a:xfrm>
                  <a:off x="6827653" y="4117467"/>
                  <a:ext cx="740554" cy="740554"/>
                </a:xfrm>
                <a:prstGeom prst="rect">
                  <a:avLst/>
                </a:prstGeom>
                <a:noFill/>
                <a:ln>
                  <a:noFill/>
                </a:ln>
              </p:spPr>
            </p:pic>
            <p:pic>
              <p:nvPicPr>
                <p:cNvPr id="312" name="Google Shape;312;p19"/>
                <p:cNvPicPr preferRelativeResize="0"/>
                <p:nvPr/>
              </p:nvPicPr>
              <p:blipFill rotWithShape="1">
                <a:blip r:embed="rId27">
                  <a:alphaModFix/>
                </a:blip>
                <a:srcRect b="0" l="0" r="0" t="0"/>
                <a:stretch/>
              </p:blipFill>
              <p:spPr>
                <a:xfrm>
                  <a:off x="49666" y="3697966"/>
                  <a:ext cx="1043345" cy="368649"/>
                </a:xfrm>
                <a:prstGeom prst="rect">
                  <a:avLst/>
                </a:prstGeom>
                <a:noFill/>
                <a:ln>
                  <a:noFill/>
                </a:ln>
              </p:spPr>
            </p:pic>
            <p:pic>
              <p:nvPicPr>
                <p:cNvPr id="313" name="Google Shape;313;p19"/>
                <p:cNvPicPr preferRelativeResize="0"/>
                <p:nvPr/>
              </p:nvPicPr>
              <p:blipFill rotWithShape="1">
                <a:blip r:embed="rId28">
                  <a:alphaModFix/>
                </a:blip>
                <a:srcRect b="0" l="0" r="0" t="0"/>
                <a:stretch/>
              </p:blipFill>
              <p:spPr>
                <a:xfrm>
                  <a:off x="3639989" y="3657667"/>
                  <a:ext cx="1185225" cy="314342"/>
                </a:xfrm>
                <a:prstGeom prst="rect">
                  <a:avLst/>
                </a:prstGeom>
                <a:noFill/>
                <a:ln>
                  <a:noFill/>
                </a:ln>
              </p:spPr>
            </p:pic>
            <p:pic>
              <p:nvPicPr>
                <p:cNvPr id="314" name="Google Shape;314;p19"/>
                <p:cNvPicPr preferRelativeResize="0"/>
                <p:nvPr/>
              </p:nvPicPr>
              <p:blipFill>
                <a:blip r:embed="rId29">
                  <a:alphaModFix/>
                </a:blip>
                <a:stretch>
                  <a:fillRect/>
                </a:stretch>
              </p:blipFill>
              <p:spPr>
                <a:xfrm>
                  <a:off x="3205775" y="4431433"/>
                  <a:ext cx="1185224" cy="237382"/>
                </a:xfrm>
                <a:prstGeom prst="rect">
                  <a:avLst/>
                </a:prstGeom>
                <a:noFill/>
                <a:ln>
                  <a:noFill/>
                </a:ln>
              </p:spPr>
            </p:pic>
            <p:pic>
              <p:nvPicPr>
                <p:cNvPr id="315" name="Google Shape;315;p19"/>
                <p:cNvPicPr preferRelativeResize="0"/>
                <p:nvPr/>
              </p:nvPicPr>
              <p:blipFill>
                <a:blip r:embed="rId30">
                  <a:alphaModFix/>
                </a:blip>
                <a:stretch>
                  <a:fillRect/>
                </a:stretch>
              </p:blipFill>
              <p:spPr>
                <a:xfrm>
                  <a:off x="3510275" y="2246537"/>
                  <a:ext cx="784874" cy="588646"/>
                </a:xfrm>
                <a:prstGeom prst="rect">
                  <a:avLst/>
                </a:prstGeom>
                <a:noFill/>
                <a:ln>
                  <a:noFill/>
                </a:ln>
              </p:spPr>
            </p:pic>
            <p:pic>
              <p:nvPicPr>
                <p:cNvPr id="316" name="Google Shape;316;p19"/>
                <p:cNvPicPr preferRelativeResize="0"/>
                <p:nvPr/>
              </p:nvPicPr>
              <p:blipFill>
                <a:blip r:embed="rId31">
                  <a:alphaModFix/>
                </a:blip>
                <a:stretch>
                  <a:fillRect/>
                </a:stretch>
              </p:blipFill>
              <p:spPr>
                <a:xfrm>
                  <a:off x="2893013" y="3504845"/>
                  <a:ext cx="683200" cy="705407"/>
                </a:xfrm>
                <a:prstGeom prst="rect">
                  <a:avLst/>
                </a:prstGeom>
                <a:noFill/>
                <a:ln>
                  <a:noFill/>
                </a:ln>
              </p:spPr>
            </p:pic>
            <p:sp>
              <p:nvSpPr>
                <p:cNvPr id="317" name="Google Shape;317;p19"/>
                <p:cNvSpPr txBox="1"/>
                <p:nvPr/>
              </p:nvSpPr>
              <p:spPr>
                <a:xfrm>
                  <a:off x="7854188" y="4304600"/>
                  <a:ext cx="990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Gill Sans"/>
                      <a:ea typeface="Gill Sans"/>
                      <a:cs typeface="Gill Sans"/>
                      <a:sym typeface="Gill Sans"/>
                    </a:rPr>
                    <a:t>Zoss Team, LLC</a:t>
                  </a:r>
                  <a:endParaRPr sz="900">
                    <a:latin typeface="Gill Sans"/>
                    <a:ea typeface="Gill Sans"/>
                    <a:cs typeface="Gill Sans"/>
                    <a:sym typeface="Gill Sans"/>
                  </a:endParaRPr>
                </a:p>
              </p:txBody>
            </p:sp>
            <p:pic>
              <p:nvPicPr>
                <p:cNvPr id="318" name="Google Shape;318;p19"/>
                <p:cNvPicPr preferRelativeResize="0"/>
                <p:nvPr/>
              </p:nvPicPr>
              <p:blipFill>
                <a:blip r:embed="rId32">
                  <a:alphaModFix/>
                </a:blip>
                <a:stretch>
                  <a:fillRect/>
                </a:stretch>
              </p:blipFill>
              <p:spPr>
                <a:xfrm>
                  <a:off x="2125202" y="4492525"/>
                  <a:ext cx="914700" cy="218773"/>
                </a:xfrm>
                <a:prstGeom prst="rect">
                  <a:avLst/>
                </a:prstGeom>
                <a:noFill/>
                <a:ln>
                  <a:noFill/>
                </a:ln>
              </p:spPr>
            </p:pic>
          </p:grpSp>
          <p:pic>
            <p:nvPicPr>
              <p:cNvPr id="319" name="Google Shape;319;p19"/>
              <p:cNvPicPr preferRelativeResize="0"/>
              <p:nvPr/>
            </p:nvPicPr>
            <p:blipFill>
              <a:blip r:embed="rId33">
                <a:alphaModFix/>
              </a:blip>
              <a:stretch>
                <a:fillRect/>
              </a:stretch>
            </p:blipFill>
            <p:spPr>
              <a:xfrm>
                <a:off x="3401149" y="3025574"/>
                <a:ext cx="1019450" cy="312225"/>
              </a:xfrm>
              <a:prstGeom prst="rect">
                <a:avLst/>
              </a:prstGeom>
              <a:noFill/>
              <a:ln>
                <a:noFill/>
              </a:ln>
            </p:spPr>
          </p:pic>
        </p:grpSp>
        <p:pic>
          <p:nvPicPr>
            <p:cNvPr id="320" name="Google Shape;320;p19"/>
            <p:cNvPicPr preferRelativeResize="0"/>
            <p:nvPr/>
          </p:nvPicPr>
          <p:blipFill>
            <a:blip r:embed="rId34">
              <a:alphaModFix/>
            </a:blip>
            <a:stretch>
              <a:fillRect/>
            </a:stretch>
          </p:blipFill>
          <p:spPr>
            <a:xfrm>
              <a:off x="7919650" y="3620323"/>
              <a:ext cx="987000" cy="33887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pic>
        <p:nvPicPr>
          <p:cNvPr descr="12c copy" id="325" name="Google Shape;325;p20"/>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326" name="Google Shape;326;p20"/>
          <p:cNvSpPr/>
          <p:nvPr/>
        </p:nvSpPr>
        <p:spPr>
          <a:xfrm>
            <a:off x="1311250" y="0"/>
            <a:ext cx="44133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27" name="Google Shape;327;p20"/>
          <p:cNvSpPr/>
          <p:nvPr/>
        </p:nvSpPr>
        <p:spPr>
          <a:xfrm>
            <a:off x="0" y="0"/>
            <a:ext cx="13752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p20"/>
          <p:cNvSpPr txBox="1"/>
          <p:nvPr>
            <p:ph idx="1" type="body"/>
          </p:nvPr>
        </p:nvSpPr>
        <p:spPr>
          <a:xfrm>
            <a:off x="317500" y="2749436"/>
            <a:ext cx="8369400" cy="2067900"/>
          </a:xfrm>
          <a:prstGeom prst="rect">
            <a:avLst/>
          </a:prstGeom>
          <a:noFill/>
          <a:ln>
            <a:noFill/>
          </a:ln>
        </p:spPr>
        <p:txBody>
          <a:bodyPr anchorCtr="0" anchor="t" bIns="45700" lIns="91425" spcFirstLastPara="1" rIns="91425" wrap="square" tIns="45700">
            <a:noAutofit/>
          </a:bodyPr>
          <a:lstStyle/>
          <a:p>
            <a:pPr indent="-231775" lvl="0" marL="231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Gill Sans"/>
                <a:ea typeface="Gill Sans"/>
                <a:cs typeface="Gill Sans"/>
                <a:sym typeface="Gill Sans"/>
              </a:rPr>
              <a:t>Find out more and subscribe to our newsletter at </a:t>
            </a:r>
            <a:r>
              <a:rPr b="0" i="0" lang="en-US" sz="1800" u="sng" cap="none" strike="noStrike">
                <a:solidFill>
                  <a:schemeClr val="hlink"/>
                </a:solidFill>
                <a:latin typeface="Gill Sans"/>
                <a:ea typeface="Gill Sans"/>
                <a:cs typeface="Gill Sans"/>
                <a:sym typeface="Gill Sans"/>
                <a:hlinkClick r:id="rId4"/>
              </a:rPr>
              <a:t>www.openmainframeproject.org</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Check out our projects at </a:t>
            </a:r>
            <a:r>
              <a:rPr lang="en-US" sz="1800" u="sng">
                <a:solidFill>
                  <a:schemeClr val="hlink"/>
                </a:solidFill>
                <a:hlinkClick r:id="rId5"/>
              </a:rPr>
              <a:t>https://www.openmainframeproject.org/projects</a:t>
            </a:r>
            <a:r>
              <a:rPr lang="en-US" sz="1800"/>
              <a:t> </a:t>
            </a:r>
            <a:endParaRPr sz="1800"/>
          </a:p>
          <a:p>
            <a:pPr indent="-231775" lvl="0" marL="231775" marR="0" rtl="0" algn="l">
              <a:lnSpc>
                <a:spcPct val="100000"/>
              </a:lnSpc>
              <a:spcBef>
                <a:spcPts val="720"/>
              </a:spcBef>
              <a:spcAft>
                <a:spcPts val="0"/>
              </a:spcAft>
              <a:buSzPts val="1800"/>
              <a:buChar char="•"/>
            </a:pPr>
            <a:r>
              <a:rPr lang="en-US" sz="1800"/>
              <a:t>See the full landscape of open source on the mainframe at </a:t>
            </a:r>
            <a:r>
              <a:rPr lang="en-US" sz="1800" u="sng">
                <a:solidFill>
                  <a:schemeClr val="hlink"/>
                </a:solidFill>
                <a:hlinkClick r:id="rId6"/>
              </a:rPr>
              <a:t>https://l.openmainframeproject.org</a:t>
            </a:r>
            <a:r>
              <a:rPr lang="en-US" sz="1800"/>
              <a:t> </a:t>
            </a:r>
            <a:endParaRPr sz="1800"/>
          </a:p>
          <a:p>
            <a:pPr indent="-231775" lvl="0" marL="231775" marR="0" rtl="0" algn="l">
              <a:lnSpc>
                <a:spcPct val="100000"/>
              </a:lnSpc>
              <a:spcBef>
                <a:spcPts val="720"/>
              </a:spcBef>
              <a:spcAft>
                <a:spcPts val="0"/>
              </a:spcAft>
              <a:buClr>
                <a:schemeClr val="dk1"/>
              </a:buClr>
              <a:buSzPts val="1800"/>
              <a:buFont typeface="Arial"/>
              <a:buChar char="•"/>
            </a:pPr>
            <a:r>
              <a:rPr lang="en-US" sz="1800"/>
              <a:t>O</a:t>
            </a:r>
            <a:r>
              <a:rPr b="0" i="0" lang="en-US" sz="1800" u="none" cap="none" strike="noStrike">
                <a:solidFill>
                  <a:schemeClr val="dk1"/>
                </a:solidFill>
                <a:latin typeface="Gill Sans"/>
                <a:ea typeface="Gill Sans"/>
                <a:cs typeface="Gill Sans"/>
                <a:sym typeface="Gill Sans"/>
              </a:rPr>
              <a:t>rganizational membership opportunities at </a:t>
            </a:r>
            <a:r>
              <a:rPr b="0" i="0" lang="en-US" sz="1800" u="sng" cap="none" strike="noStrike">
                <a:solidFill>
                  <a:schemeClr val="hlink"/>
                </a:solidFill>
                <a:latin typeface="Gill Sans"/>
                <a:ea typeface="Gill Sans"/>
                <a:cs typeface="Gill Sans"/>
                <a:sym typeface="Gill Sans"/>
                <a:hlinkClick r:id="rId7"/>
              </a:rPr>
              <a:t>https://www.openmainframeproject.org/about/join</a:t>
            </a:r>
            <a:r>
              <a:rPr b="0" i="0" lang="en-US" sz="1800" u="none" cap="none" strike="noStrike">
                <a:solidFill>
                  <a:schemeClr val="dk1"/>
                </a:solidFill>
                <a:latin typeface="Gill Sans"/>
                <a:ea typeface="Gill Sans"/>
                <a:cs typeface="Gill Sans"/>
                <a:sym typeface="Gill Sans"/>
              </a:rPr>
              <a:t> or email at </a:t>
            </a:r>
            <a:r>
              <a:rPr b="0" i="0" lang="en-US" sz="1800" u="sng" cap="none" strike="noStrike">
                <a:solidFill>
                  <a:schemeClr val="hlink"/>
                </a:solidFill>
                <a:latin typeface="Gill Sans"/>
                <a:ea typeface="Gill Sans"/>
                <a:cs typeface="Gill Sans"/>
                <a:sym typeface="Gill Sans"/>
                <a:hlinkClick r:id="rId8"/>
              </a:rPr>
              <a:t>membership@openmainframe</a:t>
            </a:r>
            <a:r>
              <a:rPr lang="en-US" sz="1800" u="sng">
                <a:solidFill>
                  <a:schemeClr val="hlink"/>
                </a:solidFill>
                <a:hlinkClick r:id="rId9"/>
              </a:rPr>
              <a:t>project.com</a:t>
            </a:r>
            <a:r>
              <a:rPr lang="en-US" sz="1800"/>
              <a:t> </a:t>
            </a:r>
            <a:endParaRPr/>
          </a:p>
        </p:txBody>
      </p:sp>
      <p:pic>
        <p:nvPicPr>
          <p:cNvPr descr="OpenMainframe_Logo_Pantone.png" id="329" name="Google Shape;329;p20"/>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330" name="Google Shape;330;p20"/>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331" name="Google Shape;331;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21"/>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Extra slides</a:t>
            </a:r>
            <a:endParaRPr/>
          </a:p>
        </p:txBody>
      </p:sp>
      <p:sp>
        <p:nvSpPr>
          <p:cNvPr id="338" name="Google Shape;338;p21"/>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